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28"/>
  </p:notesMasterIdLst>
  <p:handoutMasterIdLst>
    <p:handoutMasterId r:id="rId29"/>
  </p:handoutMasterIdLst>
  <p:sldIdLst>
    <p:sldId id="1308" r:id="rId6"/>
    <p:sldId id="1309" r:id="rId7"/>
    <p:sldId id="1310" r:id="rId8"/>
    <p:sldId id="1311" r:id="rId9"/>
    <p:sldId id="1312" r:id="rId10"/>
    <p:sldId id="1313" r:id="rId11"/>
    <p:sldId id="1314" r:id="rId12"/>
    <p:sldId id="1315" r:id="rId13"/>
    <p:sldId id="1316" r:id="rId14"/>
    <p:sldId id="1317" r:id="rId15"/>
    <p:sldId id="1318" r:id="rId16"/>
    <p:sldId id="1319" r:id="rId17"/>
    <p:sldId id="1322" r:id="rId18"/>
    <p:sldId id="1323" r:id="rId19"/>
    <p:sldId id="1324" r:id="rId20"/>
    <p:sldId id="1325" r:id="rId21"/>
    <p:sldId id="1326" r:id="rId22"/>
    <p:sldId id="1327" r:id="rId23"/>
    <p:sldId id="1328" r:id="rId24"/>
    <p:sldId id="1329" r:id="rId25"/>
    <p:sldId id="1330" r:id="rId26"/>
    <p:sldId id="1248" r:id="rId2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CA3A"/>
    <a:srgbClr val="008272"/>
    <a:srgbClr val="899DC6"/>
    <a:srgbClr val="002050"/>
    <a:srgbClr val="BBD7E2"/>
    <a:srgbClr val="8EBDCE"/>
    <a:srgbClr val="A0B7E6"/>
    <a:srgbClr val="A0BBB5"/>
    <a:srgbClr val="FFFFFF"/>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6323" autoAdjust="0"/>
  </p:normalViewPr>
  <p:slideViewPr>
    <p:cSldViewPr>
      <p:cViewPr varScale="1">
        <p:scale>
          <a:sx n="30" d="100"/>
          <a:sy n="30" d="100"/>
        </p:scale>
        <p:origin x="12" y="63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howGuides="1">
      <p:cViewPr varScale="1">
        <p:scale>
          <a:sx n="67" d="100"/>
          <a:sy n="67" d="100"/>
        </p:scale>
        <p:origin x="3043" y="4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181FBC-10D6-461A-8F29-8EED2A46F17E}" type="doc">
      <dgm:prSet loTypeId="urn:microsoft.com/office/officeart/2005/8/layout/venn1" loCatId="relationship" qsTypeId="urn:microsoft.com/office/officeart/2005/8/quickstyle/simple1" qsCatId="simple" csTypeId="urn:microsoft.com/office/officeart/2005/8/colors/colorful4" csCatId="colorful" phldr="1"/>
      <dgm:spPr/>
    </dgm:pt>
    <dgm:pt modelId="{07718820-87BA-4004-A477-E8AAA4C297F8}">
      <dgm:prSet phldrT="[Text]"/>
      <dgm:spPr>
        <a:solidFill>
          <a:srgbClr val="85CA3A">
            <a:alpha val="49804"/>
          </a:srgbClr>
        </a:solidFill>
      </dgm:spPr>
      <dgm:t>
        <a:bodyPr/>
        <a:lstStyle/>
        <a:p>
          <a:r>
            <a:rPr lang="en-US" dirty="0">
              <a:solidFill>
                <a:schemeClr val="bg1"/>
              </a:solidFill>
            </a:rPr>
            <a:t>Windows 10 Pro Devices</a:t>
          </a:r>
        </a:p>
      </dgm:t>
    </dgm:pt>
    <dgm:pt modelId="{14D0A5F5-3AFC-40F7-BE41-76B35FCD064C}" type="parTrans" cxnId="{1897BE1E-64BD-492A-BFDC-43E900565AD0}">
      <dgm:prSet/>
      <dgm:spPr/>
      <dgm:t>
        <a:bodyPr/>
        <a:lstStyle/>
        <a:p>
          <a:endParaRPr lang="en-US">
            <a:solidFill>
              <a:schemeClr val="bg1"/>
            </a:solidFill>
          </a:endParaRPr>
        </a:p>
      </dgm:t>
    </dgm:pt>
    <dgm:pt modelId="{A6DB096A-4F30-4679-B340-7D8BD46802CB}" type="sibTrans" cxnId="{1897BE1E-64BD-492A-BFDC-43E900565AD0}">
      <dgm:prSet/>
      <dgm:spPr/>
      <dgm:t>
        <a:bodyPr/>
        <a:lstStyle/>
        <a:p>
          <a:endParaRPr lang="en-US">
            <a:solidFill>
              <a:schemeClr val="bg1"/>
            </a:solidFill>
          </a:endParaRPr>
        </a:p>
      </dgm:t>
    </dgm:pt>
    <dgm:pt modelId="{270E6EBC-3A7D-4687-9847-54A28A2B28DA}">
      <dgm:prSet phldrT="[Text]"/>
      <dgm:spPr>
        <a:solidFill>
          <a:schemeClr val="accent2">
            <a:alpha val="50000"/>
          </a:schemeClr>
        </a:solidFill>
      </dgm:spPr>
      <dgm:t>
        <a:bodyPr/>
        <a:lstStyle/>
        <a:p>
          <a:r>
            <a:rPr lang="en-US" dirty="0">
              <a:solidFill>
                <a:schemeClr val="bg1"/>
              </a:solidFill>
            </a:rPr>
            <a:t>Complex IT or Security Requirements</a:t>
          </a:r>
        </a:p>
      </dgm:t>
    </dgm:pt>
    <dgm:pt modelId="{5F1ED5D9-109E-4DBD-AAE9-61873C7C4790}" type="parTrans" cxnId="{828FEF0A-9F3D-48D9-9B59-7459CDCBBB6E}">
      <dgm:prSet/>
      <dgm:spPr/>
      <dgm:t>
        <a:bodyPr/>
        <a:lstStyle/>
        <a:p>
          <a:endParaRPr lang="en-US">
            <a:solidFill>
              <a:schemeClr val="bg1"/>
            </a:solidFill>
          </a:endParaRPr>
        </a:p>
      </dgm:t>
    </dgm:pt>
    <dgm:pt modelId="{293D818C-5E73-47F8-867D-3828CD056917}" type="sibTrans" cxnId="{828FEF0A-9F3D-48D9-9B59-7459CDCBBB6E}">
      <dgm:prSet/>
      <dgm:spPr/>
      <dgm:t>
        <a:bodyPr/>
        <a:lstStyle/>
        <a:p>
          <a:endParaRPr lang="en-US">
            <a:solidFill>
              <a:schemeClr val="bg1"/>
            </a:solidFill>
          </a:endParaRPr>
        </a:p>
      </dgm:t>
    </dgm:pt>
    <dgm:pt modelId="{2B3FEC1A-C25A-4FE8-A17A-0617486FC6E0}">
      <dgm:prSet phldrT="[Text]"/>
      <dgm:spPr>
        <a:solidFill>
          <a:srgbClr val="008272">
            <a:alpha val="50000"/>
          </a:srgbClr>
        </a:solidFill>
      </dgm:spPr>
      <dgm:t>
        <a:bodyPr/>
        <a:lstStyle/>
        <a:p>
          <a:r>
            <a:rPr lang="en-US" dirty="0">
              <a:solidFill>
                <a:schemeClr val="bg1"/>
              </a:solidFill>
            </a:rPr>
            <a:t>O365 or EMS in CSP Customers</a:t>
          </a:r>
        </a:p>
      </dgm:t>
    </dgm:pt>
    <dgm:pt modelId="{A2ED1B8E-FFDF-4682-AD7C-A74CDE252593}" type="sibTrans" cxnId="{2E30AE10-F9B6-46BC-9F93-544DC4ED474A}">
      <dgm:prSet/>
      <dgm:spPr/>
      <dgm:t>
        <a:bodyPr/>
        <a:lstStyle/>
        <a:p>
          <a:endParaRPr lang="en-US">
            <a:solidFill>
              <a:schemeClr val="bg1"/>
            </a:solidFill>
          </a:endParaRPr>
        </a:p>
      </dgm:t>
    </dgm:pt>
    <dgm:pt modelId="{8937117C-54A7-479A-ADED-4204C5B1F1F0}" type="parTrans" cxnId="{2E30AE10-F9B6-46BC-9F93-544DC4ED474A}">
      <dgm:prSet/>
      <dgm:spPr/>
      <dgm:t>
        <a:bodyPr/>
        <a:lstStyle/>
        <a:p>
          <a:endParaRPr lang="en-US">
            <a:solidFill>
              <a:schemeClr val="bg1"/>
            </a:solidFill>
          </a:endParaRPr>
        </a:p>
      </dgm:t>
    </dgm:pt>
    <dgm:pt modelId="{A051C3D5-36A1-4C26-AA2E-C977FC11A0B1}" type="pres">
      <dgm:prSet presAssocID="{FE181FBC-10D6-461A-8F29-8EED2A46F17E}" presName="compositeShape" presStyleCnt="0">
        <dgm:presLayoutVars>
          <dgm:chMax val="7"/>
          <dgm:dir/>
          <dgm:resizeHandles val="exact"/>
        </dgm:presLayoutVars>
      </dgm:prSet>
      <dgm:spPr/>
    </dgm:pt>
    <dgm:pt modelId="{21DDA72C-7B28-430F-94B1-2018E615492A}" type="pres">
      <dgm:prSet presAssocID="{07718820-87BA-4004-A477-E8AAA4C297F8}" presName="circ1" presStyleLbl="vennNode1" presStyleIdx="0" presStyleCnt="3"/>
      <dgm:spPr/>
    </dgm:pt>
    <dgm:pt modelId="{277AF79F-211F-41BB-9900-D74F59B2CA48}" type="pres">
      <dgm:prSet presAssocID="{07718820-87BA-4004-A477-E8AAA4C297F8}" presName="circ1Tx" presStyleLbl="revTx" presStyleIdx="0" presStyleCnt="0">
        <dgm:presLayoutVars>
          <dgm:chMax val="0"/>
          <dgm:chPref val="0"/>
          <dgm:bulletEnabled val="1"/>
        </dgm:presLayoutVars>
      </dgm:prSet>
      <dgm:spPr/>
    </dgm:pt>
    <dgm:pt modelId="{FA3F5C52-A081-468C-A712-D3782CB4FD5A}" type="pres">
      <dgm:prSet presAssocID="{2B3FEC1A-C25A-4FE8-A17A-0617486FC6E0}" presName="circ2" presStyleLbl="vennNode1" presStyleIdx="1" presStyleCnt="3"/>
      <dgm:spPr/>
    </dgm:pt>
    <dgm:pt modelId="{0E78E5EB-8D59-4965-BF23-CB9145094E13}" type="pres">
      <dgm:prSet presAssocID="{2B3FEC1A-C25A-4FE8-A17A-0617486FC6E0}" presName="circ2Tx" presStyleLbl="revTx" presStyleIdx="0" presStyleCnt="0">
        <dgm:presLayoutVars>
          <dgm:chMax val="0"/>
          <dgm:chPref val="0"/>
          <dgm:bulletEnabled val="1"/>
        </dgm:presLayoutVars>
      </dgm:prSet>
      <dgm:spPr/>
    </dgm:pt>
    <dgm:pt modelId="{153D01B4-9C7A-4721-AFE3-44DDEE104E57}" type="pres">
      <dgm:prSet presAssocID="{270E6EBC-3A7D-4687-9847-54A28A2B28DA}" presName="circ3" presStyleLbl="vennNode1" presStyleIdx="2" presStyleCnt="3"/>
      <dgm:spPr/>
    </dgm:pt>
    <dgm:pt modelId="{3826BB20-99B1-41D6-B5CE-E620EFB121CC}" type="pres">
      <dgm:prSet presAssocID="{270E6EBC-3A7D-4687-9847-54A28A2B28DA}" presName="circ3Tx" presStyleLbl="revTx" presStyleIdx="0" presStyleCnt="0">
        <dgm:presLayoutVars>
          <dgm:chMax val="0"/>
          <dgm:chPref val="0"/>
          <dgm:bulletEnabled val="1"/>
        </dgm:presLayoutVars>
      </dgm:prSet>
      <dgm:spPr/>
    </dgm:pt>
  </dgm:ptLst>
  <dgm:cxnLst>
    <dgm:cxn modelId="{2E30AE10-F9B6-46BC-9F93-544DC4ED474A}" srcId="{FE181FBC-10D6-461A-8F29-8EED2A46F17E}" destId="{2B3FEC1A-C25A-4FE8-A17A-0617486FC6E0}" srcOrd="1" destOrd="0" parTransId="{8937117C-54A7-479A-ADED-4204C5B1F1F0}" sibTransId="{A2ED1B8E-FFDF-4682-AD7C-A74CDE252593}"/>
    <dgm:cxn modelId="{828FEF0A-9F3D-48D9-9B59-7459CDCBBB6E}" srcId="{FE181FBC-10D6-461A-8F29-8EED2A46F17E}" destId="{270E6EBC-3A7D-4687-9847-54A28A2B28DA}" srcOrd="2" destOrd="0" parTransId="{5F1ED5D9-109E-4DBD-AAE9-61873C7C4790}" sibTransId="{293D818C-5E73-47F8-867D-3828CD056917}"/>
    <dgm:cxn modelId="{976CAA34-9D33-4B30-B863-02C2F72A79CF}" type="presOf" srcId="{07718820-87BA-4004-A477-E8AAA4C297F8}" destId="{21DDA72C-7B28-430F-94B1-2018E615492A}" srcOrd="0" destOrd="0" presId="urn:microsoft.com/office/officeart/2005/8/layout/venn1"/>
    <dgm:cxn modelId="{4B29DEFA-67C3-4AC6-BAD8-8E1D9AC88F30}" type="presOf" srcId="{07718820-87BA-4004-A477-E8AAA4C297F8}" destId="{277AF79F-211F-41BB-9900-D74F59B2CA48}" srcOrd="1" destOrd="0" presId="urn:microsoft.com/office/officeart/2005/8/layout/venn1"/>
    <dgm:cxn modelId="{1897BE1E-64BD-492A-BFDC-43E900565AD0}" srcId="{FE181FBC-10D6-461A-8F29-8EED2A46F17E}" destId="{07718820-87BA-4004-A477-E8AAA4C297F8}" srcOrd="0" destOrd="0" parTransId="{14D0A5F5-3AFC-40F7-BE41-76B35FCD064C}" sibTransId="{A6DB096A-4F30-4679-B340-7D8BD46802CB}"/>
    <dgm:cxn modelId="{881E0993-3DC2-4DF1-A5FF-480647367D11}" type="presOf" srcId="{270E6EBC-3A7D-4687-9847-54A28A2B28DA}" destId="{3826BB20-99B1-41D6-B5CE-E620EFB121CC}" srcOrd="1" destOrd="0" presId="urn:microsoft.com/office/officeart/2005/8/layout/venn1"/>
    <dgm:cxn modelId="{C461F8EC-5513-411C-B02C-6E0179C12285}" type="presOf" srcId="{270E6EBC-3A7D-4687-9847-54A28A2B28DA}" destId="{153D01B4-9C7A-4721-AFE3-44DDEE104E57}" srcOrd="0" destOrd="0" presId="urn:microsoft.com/office/officeart/2005/8/layout/venn1"/>
    <dgm:cxn modelId="{30DFBE1E-0BA3-41F1-91DF-4477F01273B5}" type="presOf" srcId="{FE181FBC-10D6-461A-8F29-8EED2A46F17E}" destId="{A051C3D5-36A1-4C26-AA2E-C977FC11A0B1}" srcOrd="0" destOrd="0" presId="urn:microsoft.com/office/officeart/2005/8/layout/venn1"/>
    <dgm:cxn modelId="{C0542769-783E-4EFA-A515-B09ABA304434}" type="presOf" srcId="{2B3FEC1A-C25A-4FE8-A17A-0617486FC6E0}" destId="{0E78E5EB-8D59-4965-BF23-CB9145094E13}" srcOrd="1" destOrd="0" presId="urn:microsoft.com/office/officeart/2005/8/layout/venn1"/>
    <dgm:cxn modelId="{D2617B9D-AD20-4809-812C-AF0797F950D7}" type="presOf" srcId="{2B3FEC1A-C25A-4FE8-A17A-0617486FC6E0}" destId="{FA3F5C52-A081-468C-A712-D3782CB4FD5A}" srcOrd="0" destOrd="0" presId="urn:microsoft.com/office/officeart/2005/8/layout/venn1"/>
    <dgm:cxn modelId="{6830819C-18E4-4D0F-BC22-61817B430C73}" type="presParOf" srcId="{A051C3D5-36A1-4C26-AA2E-C977FC11A0B1}" destId="{21DDA72C-7B28-430F-94B1-2018E615492A}" srcOrd="0" destOrd="0" presId="urn:microsoft.com/office/officeart/2005/8/layout/venn1"/>
    <dgm:cxn modelId="{5E817085-88F1-4829-8700-CB44F65DDEBB}" type="presParOf" srcId="{A051C3D5-36A1-4C26-AA2E-C977FC11A0B1}" destId="{277AF79F-211F-41BB-9900-D74F59B2CA48}" srcOrd="1" destOrd="0" presId="urn:microsoft.com/office/officeart/2005/8/layout/venn1"/>
    <dgm:cxn modelId="{9AE8C488-855C-4CC0-B351-B21DDE988FC8}" type="presParOf" srcId="{A051C3D5-36A1-4C26-AA2E-C977FC11A0B1}" destId="{FA3F5C52-A081-468C-A712-D3782CB4FD5A}" srcOrd="2" destOrd="0" presId="urn:microsoft.com/office/officeart/2005/8/layout/venn1"/>
    <dgm:cxn modelId="{08253A1E-3F73-4CBE-847B-E13CC5A81D96}" type="presParOf" srcId="{A051C3D5-36A1-4C26-AA2E-C977FC11A0B1}" destId="{0E78E5EB-8D59-4965-BF23-CB9145094E13}" srcOrd="3" destOrd="0" presId="urn:microsoft.com/office/officeart/2005/8/layout/venn1"/>
    <dgm:cxn modelId="{C920B95B-6CFC-4DE7-8E70-B5DC638C3975}" type="presParOf" srcId="{A051C3D5-36A1-4C26-AA2E-C977FC11A0B1}" destId="{153D01B4-9C7A-4721-AFE3-44DDEE104E57}" srcOrd="4" destOrd="0" presId="urn:microsoft.com/office/officeart/2005/8/layout/venn1"/>
    <dgm:cxn modelId="{E21951F4-DCC4-43BE-9A19-DAA66915FBF8}" type="presParOf" srcId="{A051C3D5-36A1-4C26-AA2E-C977FC11A0B1}" destId="{3826BB20-99B1-41D6-B5CE-E620EFB121CC}"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DDA72C-7B28-430F-94B1-2018E615492A}">
      <dsp:nvSpPr>
        <dsp:cNvPr id="0" name=""/>
        <dsp:cNvSpPr/>
      </dsp:nvSpPr>
      <dsp:spPr>
        <a:xfrm>
          <a:off x="1605014" y="81328"/>
          <a:ext cx="3903778" cy="3903778"/>
        </a:xfrm>
        <a:prstGeom prst="ellipse">
          <a:avLst/>
        </a:prstGeom>
        <a:solidFill>
          <a:srgbClr val="85CA3A">
            <a:alpha val="49804"/>
          </a:srgb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1"/>
              </a:solidFill>
            </a:rPr>
            <a:t>Windows 10 Pro Devices</a:t>
          </a:r>
        </a:p>
      </dsp:txBody>
      <dsp:txXfrm>
        <a:off x="2125518" y="764489"/>
        <a:ext cx="2862770" cy="1756700"/>
      </dsp:txXfrm>
    </dsp:sp>
    <dsp:sp modelId="{FA3F5C52-A081-468C-A712-D3782CB4FD5A}">
      <dsp:nvSpPr>
        <dsp:cNvPr id="0" name=""/>
        <dsp:cNvSpPr/>
      </dsp:nvSpPr>
      <dsp:spPr>
        <a:xfrm>
          <a:off x="3013627" y="2521190"/>
          <a:ext cx="3903778" cy="3903778"/>
        </a:xfrm>
        <a:prstGeom prst="ellipse">
          <a:avLst/>
        </a:prstGeom>
        <a:solidFill>
          <a:srgbClr val="008272">
            <a:alpha val="50000"/>
          </a:srgb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1"/>
              </a:solidFill>
            </a:rPr>
            <a:t>O365 or EMS in CSP Customers</a:t>
          </a:r>
        </a:p>
      </dsp:txBody>
      <dsp:txXfrm>
        <a:off x="4207533" y="3529666"/>
        <a:ext cx="2342266" cy="2147078"/>
      </dsp:txXfrm>
    </dsp:sp>
    <dsp:sp modelId="{153D01B4-9C7A-4721-AFE3-44DDEE104E57}">
      <dsp:nvSpPr>
        <dsp:cNvPr id="0" name=""/>
        <dsp:cNvSpPr/>
      </dsp:nvSpPr>
      <dsp:spPr>
        <a:xfrm>
          <a:off x="196401" y="2521190"/>
          <a:ext cx="3903778" cy="3903778"/>
        </a:xfrm>
        <a:prstGeom prst="ellipse">
          <a:avLst/>
        </a:prstGeom>
        <a:solidFill>
          <a:schemeClr val="accent2">
            <a:alpha val="5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1"/>
              </a:solidFill>
            </a:rPr>
            <a:t>Complex IT or Security Requirements</a:t>
          </a:r>
        </a:p>
      </dsp:txBody>
      <dsp:txXfrm>
        <a:off x="564006" y="3529666"/>
        <a:ext cx="2342266" cy="2147078"/>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8/25/2016 3:35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19.jpeg>
</file>

<file path=ppt/media/image2.jpeg>
</file>

<file path=ppt/media/image20.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8/25/2016 3:35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A3EB11B5-CB56-41DC-8ACC-D502B5C632C9}" type="datetime8">
              <a:rPr lang="en-US" smtClean="0"/>
              <a:t>8/25/2016 3:35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29315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32688">
              <a:lnSpc>
                <a:spcPct val="90000"/>
              </a:lnSpc>
              <a:spcBef>
                <a:spcPts val="1200"/>
              </a:spcBef>
              <a:buFont typeface="Arial" panose="020B0604020202020204" pitchFamily="34" charset="0"/>
              <a:buNone/>
            </a:pPr>
            <a:r>
              <a:rPr lang="en-US" b="0" dirty="0">
                <a:gradFill>
                  <a:gsLst>
                    <a:gs pos="35398">
                      <a:srgbClr val="000000"/>
                    </a:gs>
                    <a:gs pos="70000">
                      <a:srgbClr val="000000"/>
                    </a:gs>
                  </a:gsLst>
                  <a:lin ang="0" scaled="1"/>
                </a:gradFill>
              </a:rPr>
              <a:t>Let</a:t>
            </a:r>
            <a:r>
              <a:rPr lang="en-US" b="0" baseline="0" dirty="0">
                <a:gradFill>
                  <a:gsLst>
                    <a:gs pos="35398">
                      <a:srgbClr val="000000"/>
                    </a:gs>
                    <a:gs pos="70000">
                      <a:srgbClr val="000000"/>
                    </a:gs>
                  </a:gsLst>
                  <a:lin ang="0" scaled="1"/>
                </a:gradFill>
              </a:rPr>
              <a:t> me show you what we’re talking about by walking through an example sales scenario. Our customer here is a 50-employee insurance brokerage firm and you can see all the details about their situation.</a:t>
            </a:r>
          </a:p>
          <a:p>
            <a:pPr marL="0" indent="0" defTabSz="932688">
              <a:lnSpc>
                <a:spcPct val="90000"/>
              </a:lnSpc>
              <a:spcBef>
                <a:spcPts val="1200"/>
              </a:spcBef>
              <a:buFont typeface="Arial" panose="020B0604020202020204" pitchFamily="34" charset="0"/>
              <a:buNone/>
            </a:pPr>
            <a:endParaRPr lang="en-US" b="0" baseline="0" dirty="0">
              <a:gradFill>
                <a:gsLst>
                  <a:gs pos="35398">
                    <a:srgbClr val="000000"/>
                  </a:gs>
                  <a:gs pos="70000">
                    <a:srgbClr val="000000"/>
                  </a:gs>
                </a:gsLst>
                <a:lin ang="0" scaled="1"/>
              </a:gradFill>
            </a:endParaRPr>
          </a:p>
          <a:p>
            <a:pPr marL="0" indent="0" defTabSz="932688">
              <a:lnSpc>
                <a:spcPct val="90000"/>
              </a:lnSpc>
              <a:spcBef>
                <a:spcPts val="1200"/>
              </a:spcBef>
              <a:buFont typeface="Arial" panose="020B0604020202020204" pitchFamily="34" charset="0"/>
              <a:buNone/>
            </a:pPr>
            <a:r>
              <a:rPr lang="en-US" b="0" baseline="0" dirty="0">
                <a:gradFill>
                  <a:gsLst>
                    <a:gs pos="35398">
                      <a:srgbClr val="000000"/>
                    </a:gs>
                    <a:gs pos="70000">
                      <a:srgbClr val="000000"/>
                    </a:gs>
                  </a:gsLst>
                  <a:lin ang="0" scaled="1"/>
                </a:gradFill>
              </a:rPr>
              <a:t>Here’s how you could approach this opportunity:</a:t>
            </a:r>
            <a:endParaRPr lang="en-US" b="0" dirty="0">
              <a:gradFill>
                <a:gsLst>
                  <a:gs pos="35398">
                    <a:srgbClr val="000000"/>
                  </a:gs>
                  <a:gs pos="70000">
                    <a:srgbClr val="000000"/>
                  </a:gs>
                </a:gsLst>
                <a:lin ang="0" scaled="1"/>
              </a:gradFill>
            </a:endParaRPr>
          </a:p>
          <a:p>
            <a:pPr marL="0" indent="0">
              <a:buNone/>
            </a:pPr>
            <a:endParaRPr lang="en-US" dirty="0"/>
          </a:p>
          <a:p>
            <a:pPr marL="0" marR="0" lvl="1" indent="0" algn="l" defTabSz="932742" rtl="0" eaLnBrk="1" fontAlgn="auto" latinLnBrk="0" hangingPunct="1">
              <a:lnSpc>
                <a:spcPct val="90000"/>
              </a:lnSpc>
              <a:spcBef>
                <a:spcPts val="0"/>
              </a:spcBef>
              <a:spcAft>
                <a:spcPts val="340"/>
              </a:spcAft>
              <a:buClrTx/>
              <a:buSzTx/>
              <a:buFontTx/>
              <a:buNone/>
              <a:tabLst/>
              <a:defRPr/>
            </a:pPr>
            <a:r>
              <a:rPr lang="en-US" dirty="0"/>
              <a:t>1. </a:t>
            </a:r>
            <a:r>
              <a:rPr lang="en-US" i="0" baseline="0" dirty="0"/>
              <a:t>Of course, start by targeting the right customers.  Because insurance is a regulated industry AND they’re often processing PII and other sensitive data, they’re probably good fit for Windows Enterprise edition capabilities.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i="1"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i="0" baseline="0" dirty="0"/>
              <a:t>2. We’d want to start a discussion with the customer and ask them a few questions to assess their security and management needs, confirm that Enterprise E3 is a good fit, and then pitch the benefits that it can provide to their business.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i="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i="0" baseline="0" dirty="0"/>
              <a:t>3. Next, you’ll want to move them to new Windows 10 Pro devices, since being on Windows 10 Pro is a requirement for the Enterprise E3 upgrade.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i="0"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i="0" baseline="0" dirty="0"/>
              <a:t>4. O</a:t>
            </a:r>
            <a:r>
              <a:rPr lang="en-US" baseline="0" dirty="0"/>
              <a:t>nce the customer is bought in on the Enterprise E3 model, it’s easy to cross-sell other Microsoft cloud solutions, like Office 365 or EMS. </a:t>
            </a:r>
            <a:r>
              <a:rPr lang="en-US" i="0" baseline="0" dirty="0"/>
              <a:t>With the same licensing and payment models, it’s a natural addition to their Enterprise subscription.</a:t>
            </a: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i="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5. Now this is the fun part: sell your business.  One of the most important pieces of Windows 10 Enterprise E3 is you, so share with your customer the value of partner-led IT. This is your chance to attach other services and offerings, including packaged IP, that can benefit their business.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6. And now that you’ve established yourself as their strategic advisor, you can </a:t>
            </a:r>
            <a:r>
              <a:rPr lang="en-US" baseline="0"/>
              <a:t>deepen the </a:t>
            </a:r>
            <a:r>
              <a:rPr lang="en-US" baseline="0" dirty="0"/>
              <a:t>relationship by recommending and selling additional project and recurring management services, moving toward becoming a full-stack solution partner.</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pPr defTabSz="932742">
              <a:defRPr/>
            </a:pPr>
            <a:fld id="{7773D1EE-4C42-457C-8D46-9AFEDAE51B8A}" type="slidenum">
              <a:rPr lang="en-US" smtClean="0">
                <a:solidFill>
                  <a:prstClr val="black"/>
                </a:solidFill>
              </a:rPr>
              <a:pPr defTabSz="932742">
                <a:defRPr/>
              </a:pPr>
              <a:t>16</a:t>
            </a:fld>
            <a:endParaRPr lang="en-US">
              <a:solidFill>
                <a:prstClr val="black"/>
              </a:solidFill>
            </a:endParaRPr>
          </a:p>
        </p:txBody>
      </p:sp>
    </p:spTree>
    <p:extLst>
      <p:ext uri="{BB962C8B-B14F-4D97-AF65-F5344CB8AC3E}">
        <p14:creationId xmlns:p14="http://schemas.microsoft.com/office/powerpoint/2010/main" val="3421191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And when you follow this deal flow, your bottom line can be positively impacted.  Now let’s look at that deal with</a:t>
            </a:r>
            <a:r>
              <a:rPr lang="en-US" baseline="0" dirty="0"/>
              <a:t> our example customer. We’re looking at the combination of one-time device sales, project services, and IP services (in this case, app development) with the recurring revenue from Windows 10 Enterprise E3 and Office 365 Business Premium. It’s a nice deal, at just over $68,000 to start, and lots of upside for follow-on work.</a:t>
            </a:r>
          </a:p>
          <a:p>
            <a:pPr lvl="0"/>
            <a:endParaRPr lang="en-US" baseline="0" dirty="0"/>
          </a:p>
          <a:p>
            <a:pPr lvl="0"/>
            <a:r>
              <a:rPr lang="en-US" baseline="0" dirty="0"/>
              <a:t>But Microsoft also has some great partner incentives right now for CSP partners.  We have a 14 percent channel incentive for every cloud subscription you sell in.  So you’d get an extra $412 dollars back from Microsoft for that Windows 10 Enterprise E3 sale, then another $1,050 for the Office 365 Business Premium subscription.  So that’s an extra $1,550 you just made on that deal.  And you’d get that same additional 14 percent incentive if you added other cloud products into your deal, like Enterprise Mobility Suite or Dynamics CRM online.  </a:t>
            </a:r>
          </a:p>
        </p:txBody>
      </p:sp>
      <p:sp>
        <p:nvSpPr>
          <p:cNvPr id="4" name="Header Placeholder 3"/>
          <p:cNvSpPr>
            <a:spLocks noGrp="1"/>
          </p:cNvSpPr>
          <p:nvPr>
            <p:ph type="hdr" sz="quarter" idx="10"/>
          </p:nvPr>
        </p:nvSpPr>
        <p:spPr/>
        <p:txBody>
          <a:bodyPr/>
          <a:lstStyle/>
          <a:p>
            <a:pPr defTabSz="931250">
              <a:defRPr/>
            </a:pPr>
            <a:endParaRPr lang="en-US" dirty="0">
              <a:solidFill>
                <a:prstClr val="black"/>
              </a:solidFill>
            </a:endParaRPr>
          </a:p>
        </p:txBody>
      </p:sp>
      <p:sp>
        <p:nvSpPr>
          <p:cNvPr id="5" name="Footer Placeholder 4"/>
          <p:cNvSpPr>
            <a:spLocks noGrp="1"/>
          </p:cNvSpPr>
          <p:nvPr>
            <p:ph type="ftr" sz="quarter" idx="11"/>
          </p:nvPr>
        </p:nvSpPr>
        <p:spPr/>
        <p:txBody>
          <a:bodyPr/>
          <a:lstStyle/>
          <a:p>
            <a:pPr defTabSz="1374614" eaLnBrk="0" hangingPunct="0">
              <a:defRPr/>
            </a:pPr>
            <a:r>
              <a:rPr lang="en-US" sz="6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1374614" eaLnBrk="0" hangingPunct="0">
              <a:defRPr/>
            </a:pPr>
            <a:r>
              <a:rPr lang="en-US" sz="6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31250">
              <a:defRPr/>
            </a:pPr>
            <a:fld id="{54333A3C-A95E-43F8-BCFA-5E61E4CD5DC4}" type="datetime1">
              <a:rPr lang="en-US">
                <a:solidFill>
                  <a:prstClr val="black"/>
                </a:solidFill>
              </a:rPr>
              <a:pPr defTabSz="931250">
                <a:defRPr/>
              </a:pPr>
              <a:t>8/25/2016</a:t>
            </a:fld>
            <a:endParaRPr lang="en-US">
              <a:solidFill>
                <a:prstClr val="black"/>
              </a:solidFill>
            </a:endParaRPr>
          </a:p>
        </p:txBody>
      </p:sp>
      <p:sp>
        <p:nvSpPr>
          <p:cNvPr id="7" name="Slide Number Placeholder 6"/>
          <p:cNvSpPr>
            <a:spLocks noGrp="1"/>
          </p:cNvSpPr>
          <p:nvPr>
            <p:ph type="sldNum" sz="quarter" idx="13"/>
          </p:nvPr>
        </p:nvSpPr>
        <p:spPr/>
        <p:txBody>
          <a:bodyPr/>
          <a:lstStyle/>
          <a:p>
            <a:pPr defTabSz="931250">
              <a:defRPr/>
            </a:pPr>
            <a:fld id="{B4008EB6-D09E-4580-8CD6-DDB14511944F}" type="slidenum">
              <a:rPr lang="en-US">
                <a:solidFill>
                  <a:prstClr val="black"/>
                </a:solidFill>
              </a:rPr>
              <a:pPr defTabSz="931250">
                <a:defRPr/>
              </a:pPr>
              <a:t>17</a:t>
            </a:fld>
            <a:endParaRPr lang="en-US" dirty="0">
              <a:solidFill>
                <a:prstClr val="black"/>
              </a:solidFill>
            </a:endParaRPr>
          </a:p>
        </p:txBody>
      </p:sp>
    </p:spTree>
    <p:extLst>
      <p:ext uri="{BB962C8B-B14F-4D97-AF65-F5344CB8AC3E}">
        <p14:creationId xmlns:p14="http://schemas.microsoft.com/office/powerpoint/2010/main" val="17818350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But Windows 10 Enterprise E3 edition offers all of the features of Windows 10 Pro, along with extra layers of security and management features for those businesses that need them, such 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a:t>Greater security to protect sensitive data and ensure compliance using </a:t>
            </a:r>
            <a:r>
              <a:rPr lang="en-US" b="1" baseline="0" dirty="0"/>
              <a:t>Credential Guard, Device Guard, AppLocker Management</a:t>
            </a:r>
            <a:r>
              <a:rPr lang="en-US" baseline="0" dirty="0"/>
              <a:t>, and </a:t>
            </a:r>
            <a:r>
              <a:rPr lang="en-US" b="1" baseline="0" dirty="0"/>
              <a:t>Managed User Experience</a:t>
            </a:r>
          </a:p>
          <a:p>
            <a:pPr marL="171450" indent="-171450">
              <a:buFont typeface="Arial" panose="020B0604020202020204" pitchFamily="34" charset="0"/>
              <a:buChar char="•"/>
            </a:pPr>
            <a:r>
              <a:rPr lang="en-US" sz="1200" dirty="0">
                <a:gradFill>
                  <a:gsLst>
                    <a:gs pos="1250">
                      <a:srgbClr val="505050"/>
                    </a:gs>
                    <a:gs pos="100000">
                      <a:srgbClr val="505050"/>
                    </a:gs>
                  </a:gsLst>
                  <a:lin ang="5400000" scaled="0"/>
                </a:gradFill>
              </a:rPr>
              <a:t>Enabling a consistent, personalized, desktop experience for employees with multiple devices – making it easier to stay productive from device to device – with </a:t>
            </a:r>
            <a:r>
              <a:rPr lang="en-US" sz="1200" b="1" dirty="0">
                <a:solidFill>
                  <a:srgbClr val="0078D7"/>
                </a:solidFill>
              </a:rPr>
              <a:t>UE-V</a:t>
            </a:r>
            <a:endParaRPr lang="en-US" sz="1200" b="0" dirty="0">
              <a:gradFill>
                <a:gsLst>
                  <a:gs pos="1250">
                    <a:srgbClr val="505050"/>
                  </a:gs>
                  <a:gs pos="100000">
                    <a:srgbClr val="505050"/>
                  </a:gs>
                </a:gsLst>
                <a:lin ang="5400000" scaled="0"/>
              </a:gradFill>
            </a:endParaRPr>
          </a:p>
          <a:p>
            <a:pPr marL="171450" indent="-171450">
              <a:buFont typeface="Arial" panose="020B0604020202020204" pitchFamily="34" charset="0"/>
              <a:buChar char="•"/>
            </a:pPr>
            <a:r>
              <a:rPr lang="en-US" sz="1200" dirty="0">
                <a:gradFill>
                  <a:gsLst>
                    <a:gs pos="1250">
                      <a:srgbClr val="505050"/>
                    </a:gs>
                    <a:gs pos="100000">
                      <a:srgbClr val="505050"/>
                    </a:gs>
                  </a:gsLst>
                  <a:lin ang="5400000" scaled="0"/>
                </a:gradFill>
              </a:rPr>
              <a:t>Making sure </a:t>
            </a:r>
            <a:r>
              <a:rPr lang="en-US" dirty="0"/>
              <a:t>that all of their</a:t>
            </a:r>
            <a:r>
              <a:rPr lang="en-US" baseline="0" dirty="0"/>
              <a:t> </a:t>
            </a:r>
            <a:r>
              <a:rPr lang="en-US" dirty="0"/>
              <a:t>apps stay current</a:t>
            </a:r>
            <a:r>
              <a:rPr lang="en-US" baseline="0" dirty="0"/>
              <a:t> and protected </a:t>
            </a:r>
            <a:r>
              <a:rPr lang="en-US" dirty="0"/>
              <a:t>with the</a:t>
            </a:r>
            <a:r>
              <a:rPr lang="en-US" baseline="0" dirty="0"/>
              <a:t> latest security updates and functionality using </a:t>
            </a:r>
            <a:r>
              <a:rPr lang="en-US" b="1" baseline="0" dirty="0"/>
              <a:t>App-V</a:t>
            </a:r>
            <a:r>
              <a:rPr lang="en-US" baseline="0" dirty="0"/>
              <a: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a:t>BranchCache</a:t>
            </a:r>
            <a:r>
              <a:rPr lang="en-US" baseline="0" dirty="0"/>
              <a:t>, which allows users in remote locations to cache files, websites, and other content from central servers, so content is not repeatedly downloaded across the network</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gradFill>
                  <a:gsLst>
                    <a:gs pos="1250">
                      <a:srgbClr val="505050"/>
                    </a:gs>
                    <a:gs pos="100000">
                      <a:srgbClr val="505050"/>
                    </a:gs>
                  </a:gsLst>
                  <a:lin ang="5400000" scaled="0"/>
                </a:gradFill>
              </a:rPr>
              <a:t>Direct Access</a:t>
            </a:r>
            <a:r>
              <a:rPr lang="en-US" sz="1200" dirty="0">
                <a:gradFill>
                  <a:gsLst>
                    <a:gs pos="1250">
                      <a:srgbClr val="505050"/>
                    </a:gs>
                    <a:gs pos="100000">
                      <a:srgbClr val="505050"/>
                    </a:gs>
                  </a:gsLst>
                  <a:lin ang="5400000" scaled="0"/>
                </a:gradFill>
              </a:rPr>
              <a:t>, which allows remote users to more securely and easily access their internal network resources by simply connecting to the Internet</a:t>
            </a:r>
            <a:endParaRPr lang="en-US"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a:t>Windows 10 Enterprise E3 can also help you simplify device management and free up your resources to focus on more strategic priorities with: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a:t>A </a:t>
            </a:r>
            <a:r>
              <a:rPr lang="en-US" b="1" baseline="0" dirty="0"/>
              <a:t>Subscription-based </a:t>
            </a:r>
            <a:r>
              <a:rPr lang="en-US" b="0" baseline="0" dirty="0"/>
              <a:t>licensing</a:t>
            </a:r>
            <a:r>
              <a:rPr lang="en-US" b="1" baseline="0" dirty="0"/>
              <a:t> </a:t>
            </a:r>
            <a:r>
              <a:rPr lang="en-US" b="0" baseline="0" dirty="0"/>
              <a:t>model that helps your customers save on capital expenses and lower up front costs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a:t>Per-user licensing </a:t>
            </a:r>
            <a:r>
              <a:rPr lang="en-US" baseline="0" dirty="0"/>
              <a:t>which eliminates device counting and make it easier to stay compliant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a:t>The ability to easily access all of their cloud services information in one </a:t>
            </a:r>
            <a:r>
              <a:rPr lang="en-US" b="1" baseline="0" dirty="0"/>
              <a:t>Central Partner Portal</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a:t>Cloud-based provisioning </a:t>
            </a:r>
            <a:r>
              <a:rPr lang="en-US" b="0" baseline="0" dirty="0"/>
              <a:t>managed by a </a:t>
            </a:r>
            <a:r>
              <a:rPr lang="en-US" b="1" baseline="0" dirty="0"/>
              <a:t>trusted partner</a:t>
            </a:r>
            <a:r>
              <a:rPr lang="en-US" b="0" baseline="0" dirty="0"/>
              <a:t>, who handles all aspects of device deployment, subscription purchasing and support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a:p>
        </p:txBody>
      </p:sp>
      <p:sp>
        <p:nvSpPr>
          <p:cNvPr id="4" name="Slide Number Placeholder 3"/>
          <p:cNvSpPr>
            <a:spLocks noGrp="1"/>
          </p:cNvSpPr>
          <p:nvPr>
            <p:ph type="sldNum" sz="quarter" idx="10"/>
          </p:nvPr>
        </p:nvSpPr>
        <p:spPr/>
        <p:txBody>
          <a:bodyPr/>
          <a:lstStyle/>
          <a:p>
            <a:fld id="{A8C5E4EE-5172-4595-B561-07B6D57361AE}"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346704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a:t>To utilize Windows 10 Enterprise E3, the customer must meet certain requirements. For example, Credential Guard and Direct Access are required through Active Director, and AppLocker Management and Managed User Experience are required through either Active Directory or MDM Solution.</a:t>
            </a:r>
          </a:p>
        </p:txBody>
      </p:sp>
      <p:sp>
        <p:nvSpPr>
          <p:cNvPr id="4" name="Slide Number Placeholder 3"/>
          <p:cNvSpPr>
            <a:spLocks noGrp="1"/>
          </p:cNvSpPr>
          <p:nvPr>
            <p:ph type="sldNum" sz="quarter" idx="10"/>
          </p:nvPr>
        </p:nvSpPr>
        <p:spPr/>
        <p:txBody>
          <a:bodyPr/>
          <a:lstStyle/>
          <a:p>
            <a:fld id="{A8C5E4EE-5172-4595-B561-07B6D57361AE}"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4070989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prices are ERP</a:t>
            </a:r>
          </a:p>
        </p:txBody>
      </p:sp>
      <p:sp>
        <p:nvSpPr>
          <p:cNvPr id="4" name="Slide Number Placeholder 3"/>
          <p:cNvSpPr>
            <a:spLocks noGrp="1"/>
          </p:cNvSpPr>
          <p:nvPr>
            <p:ph type="sldNum" sz="quarter" idx="10"/>
          </p:nvPr>
        </p:nvSpPr>
        <p:spPr/>
        <p:txBody>
          <a:bodyPr/>
          <a:lstStyle/>
          <a:p>
            <a:pPr>
              <a:defRPr/>
            </a:pPr>
            <a:fld id="{21034799-4E43-4975-9F5C-3B5E1C2A9C48}" type="slidenum">
              <a:rPr lang="en-US" sz="1800" kern="0" smtClean="0">
                <a:solidFill>
                  <a:sysClr val="windowText" lastClr="000000"/>
                </a:solidFill>
              </a:rPr>
              <a:pPr>
                <a:defRPr/>
              </a:pPr>
              <a:t>20</a:t>
            </a:fld>
            <a:endParaRPr lang="en-US" sz="1800" kern="0">
              <a:solidFill>
                <a:sysClr val="windowText" lastClr="000000"/>
              </a:solidFill>
            </a:endParaRPr>
          </a:p>
        </p:txBody>
      </p:sp>
    </p:spTree>
    <p:extLst>
      <p:ext uri="{BB962C8B-B14F-4D97-AF65-F5344CB8AC3E}">
        <p14:creationId xmlns:p14="http://schemas.microsoft.com/office/powerpoint/2010/main" val="2660592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D113828-DD1C-412D-90FA-09F7133A2602}" type="slidenum">
              <a:rPr lang="en-US" smtClean="0"/>
              <a:t>21</a:t>
            </a:fld>
            <a:endParaRPr lang="en-US"/>
          </a:p>
        </p:txBody>
      </p:sp>
    </p:spTree>
    <p:extLst>
      <p:ext uri="{BB962C8B-B14F-4D97-AF65-F5344CB8AC3E}">
        <p14:creationId xmlns:p14="http://schemas.microsoft.com/office/powerpoint/2010/main" val="3575286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8/25/2016 3:35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3999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113828-DD1C-412D-90FA-09F7133A2602}" type="slidenum">
              <a:rPr lang="en-US" smtClean="0"/>
              <a:t>3</a:t>
            </a:fld>
            <a:endParaRPr lang="en-US"/>
          </a:p>
        </p:txBody>
      </p:sp>
    </p:spTree>
    <p:extLst>
      <p:ext uri="{BB962C8B-B14F-4D97-AF65-F5344CB8AC3E}">
        <p14:creationId xmlns:p14="http://schemas.microsoft.com/office/powerpoint/2010/main" val="3178352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effectLst/>
                <a:latin typeface="+mn-lt"/>
                <a:ea typeface="+mn-ea"/>
                <a:cs typeface="+mn-cs"/>
              </a:rPr>
              <a:t>SA penetration in developed markets: </a:t>
            </a:r>
            <a:r>
              <a:rPr lang="en-US" sz="1200" b="0" i="0" u="none" strike="noStrike" kern="1200" dirty="0">
                <a:solidFill>
                  <a:schemeClr val="tx1"/>
                </a:solidFill>
                <a:effectLst/>
                <a:latin typeface="+mn-lt"/>
                <a:ea typeface="+mn-ea"/>
                <a:cs typeface="+mn-cs"/>
              </a:rPr>
              <a:t>0.49%</a:t>
            </a:r>
            <a:endParaRPr lang="en-US" dirty="0"/>
          </a:p>
        </p:txBody>
      </p:sp>
      <p:sp>
        <p:nvSpPr>
          <p:cNvPr id="4" name="Slide Number Placeholder 3"/>
          <p:cNvSpPr>
            <a:spLocks noGrp="1"/>
          </p:cNvSpPr>
          <p:nvPr>
            <p:ph type="sldNum" sz="quarter" idx="10"/>
          </p:nvPr>
        </p:nvSpPr>
        <p:spPr/>
        <p:txBody>
          <a:bodyPr/>
          <a:lstStyle/>
          <a:p>
            <a:fld id="{511C0427-929E-431A-9F46-9DC10A2A9653}"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953634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113828-DD1C-412D-90FA-09F7133A2602}" type="slidenum">
              <a:rPr lang="en-US" smtClean="0"/>
              <a:t>5</a:t>
            </a:fld>
            <a:endParaRPr lang="en-US"/>
          </a:p>
        </p:txBody>
      </p:sp>
    </p:spTree>
    <p:extLst>
      <p:ext uri="{BB962C8B-B14F-4D97-AF65-F5344CB8AC3E}">
        <p14:creationId xmlns:p14="http://schemas.microsoft.com/office/powerpoint/2010/main" val="2647677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Merging of Pro and Ent bits in RS1 &lt;- BIG engineering</a:t>
            </a:r>
            <a:r>
              <a:rPr lang="en-US" baseline="0" dirty="0"/>
              <a:t> change! First time ever. All Pro machines now have the Ent features sitting on the device but dormant</a:t>
            </a:r>
            <a:endParaRPr lang="en-US" dirty="0"/>
          </a:p>
          <a:p>
            <a:pPr marL="171450" indent="-171450">
              <a:buFont typeface="Arial" panose="020B0604020202020204" pitchFamily="34" charset="0"/>
              <a:buChar char="•"/>
            </a:pPr>
            <a:r>
              <a:rPr lang="en-US" dirty="0"/>
              <a:t>Ability to turn the full Enterprise feature set on or off</a:t>
            </a:r>
            <a:r>
              <a:rPr lang="en-US" baseline="0" dirty="0"/>
              <a:t> month to month based on whether a subscription is active</a:t>
            </a:r>
          </a:p>
          <a:p>
            <a:pPr marL="171450" indent="-171450">
              <a:buFont typeface="Arial" panose="020B0604020202020204" pitchFamily="34" charset="0"/>
              <a:buChar char="•"/>
            </a:pPr>
            <a:r>
              <a:rPr lang="en-US" baseline="0" dirty="0"/>
              <a:t>If subscription lapses or ends the device rolls back to Pro functionality</a:t>
            </a:r>
          </a:p>
          <a:p>
            <a:pPr marL="171450" indent="-171450">
              <a:buFont typeface="Arial" panose="020B0604020202020204" pitchFamily="34" charset="0"/>
              <a:buChar char="•"/>
            </a:pPr>
            <a:r>
              <a:rPr lang="en-US" dirty="0"/>
              <a:t>In order to maintain device, data and ID</a:t>
            </a:r>
            <a:r>
              <a:rPr lang="en-US" baseline="0" dirty="0"/>
              <a:t> security not all features are turned off, some are put into a frozen state so that they still work but cannot be changed until the subscription is renewed</a:t>
            </a:r>
            <a:endParaRPr lang="en-US" dirty="0"/>
          </a:p>
        </p:txBody>
      </p:sp>
      <p:sp>
        <p:nvSpPr>
          <p:cNvPr id="4" name="Slide Number Placeholder 3"/>
          <p:cNvSpPr>
            <a:spLocks noGrp="1"/>
          </p:cNvSpPr>
          <p:nvPr>
            <p:ph type="sldNum" sz="quarter" idx="10"/>
          </p:nvPr>
        </p:nvSpPr>
        <p:spPr/>
        <p:txBody>
          <a:bodyPr/>
          <a:lstStyle/>
          <a:p>
            <a:fld id="{2D113828-DD1C-412D-90FA-09F7133A2602}" type="slidenum">
              <a:rPr lang="en-US" smtClean="0"/>
              <a:t>6</a:t>
            </a:fld>
            <a:endParaRPr lang="en-US"/>
          </a:p>
        </p:txBody>
      </p:sp>
    </p:spTree>
    <p:extLst>
      <p:ext uri="{BB962C8B-B14F-4D97-AF65-F5344CB8AC3E}">
        <p14:creationId xmlns:p14="http://schemas.microsoft.com/office/powerpoint/2010/main" val="3842318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50292">
              <a:lnSpc>
                <a:spcPct val="113000"/>
              </a:lnSpc>
              <a:spcAft>
                <a:spcPts val="624"/>
              </a:spcAft>
              <a:buFont typeface="Arial" panose="020B0604020202020204" pitchFamily="34" charset="0"/>
              <a:buNone/>
            </a:pPr>
            <a:r>
              <a:rPr lang="en-US" spc="-32" dirty="0">
                <a:solidFill>
                  <a:prstClr val="white"/>
                </a:solidFill>
                <a:cs typeface="Segoe UI" panose="020B0502040204020203" pitchFamily="34" charset="0"/>
              </a:rPr>
              <a:t>Windows</a:t>
            </a:r>
            <a:r>
              <a:rPr lang="en-US" spc="-32" baseline="0" dirty="0">
                <a:solidFill>
                  <a:prstClr val="white"/>
                </a:solidFill>
                <a:cs typeface="Segoe UI" panose="020B0502040204020203" pitchFamily="34" charset="0"/>
              </a:rPr>
              <a:t> 10 empowers people of  action to do great things, providing:</a:t>
            </a:r>
          </a:p>
          <a:p>
            <a:pPr marL="0" indent="0" defTabSz="950292">
              <a:lnSpc>
                <a:spcPct val="113000"/>
              </a:lnSpc>
              <a:spcAft>
                <a:spcPts val="624"/>
              </a:spcAft>
              <a:buFont typeface="Arial" panose="020B0604020202020204" pitchFamily="34" charset="0"/>
              <a:buNone/>
            </a:pPr>
            <a:endParaRPr lang="en-US" spc="-32" baseline="0" dirty="0">
              <a:solidFill>
                <a:prstClr val="white"/>
              </a:solidFill>
              <a:cs typeface="Segoe UI" panose="020B0502040204020203" pitchFamily="34" charset="0"/>
            </a:endParaRPr>
          </a:p>
          <a:p>
            <a:pPr marL="171450" indent="-171450" defTabSz="950292">
              <a:lnSpc>
                <a:spcPct val="113000"/>
              </a:lnSpc>
              <a:spcAft>
                <a:spcPts val="624"/>
              </a:spcAft>
              <a:buFontTx/>
              <a:buChar char="-"/>
            </a:pPr>
            <a:r>
              <a:rPr lang="en-US" spc="-32" baseline="0" dirty="0">
                <a:solidFill>
                  <a:prstClr val="white"/>
                </a:solidFill>
                <a:cs typeface="Segoe UI" panose="020B0502040204020203" pitchFamily="34" charset="0"/>
              </a:rPr>
              <a:t>A familiar and productive experience from anywhere, across your devices</a:t>
            </a: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bg1"/>
                </a:solidFill>
                <a:latin typeface="+mn-lt"/>
                <a:ea typeface="+mn-ea"/>
                <a:cs typeface="Segoe UI Semibold" panose="020B0702040204020203" pitchFamily="34" charset="0"/>
              </a:rPr>
              <a:t>Light-touch management that scales with your needs</a:t>
            </a: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bg1"/>
                </a:solidFill>
                <a:latin typeface="+mn-lt"/>
                <a:ea typeface="+mn-ea"/>
                <a:cs typeface="Segoe UI Semibold" panose="020B0702040204020203" pitchFamily="34" charset="0"/>
              </a:rPr>
              <a:t>Enterprise-grade security to guard your business and give you peace</a:t>
            </a:r>
            <a:r>
              <a:rPr lang="en-US" sz="1200" kern="1200" spc="-30" baseline="0" dirty="0">
                <a:solidFill>
                  <a:schemeClr val="bg1"/>
                </a:solidFill>
                <a:latin typeface="+mn-lt"/>
                <a:ea typeface="+mn-ea"/>
                <a:cs typeface="Segoe UI Semibold" panose="020B0702040204020203" pitchFamily="34" charset="0"/>
              </a:rPr>
              <a:t> of mind, and </a:t>
            </a:r>
            <a:endParaRPr lang="en-US" sz="1200" kern="1200" spc="-30" dirty="0">
              <a:solidFill>
                <a:schemeClr val="bg1"/>
              </a:solidFill>
              <a:latin typeface="+mn-lt"/>
              <a:ea typeface="+mn-ea"/>
              <a:cs typeface="Segoe UI Semibold" panose="020B0702040204020203" pitchFamily="34" charset="0"/>
            </a:endParaRP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tx1"/>
                </a:solidFill>
                <a:latin typeface="+mn-lt"/>
                <a:ea typeface="+mn-ea"/>
                <a:cs typeface="+mn-cs"/>
              </a:rPr>
              <a:t>A wide range of innovative and affordable devices to power your business</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pc="-32" dirty="0">
                <a:solidFill>
                  <a:prstClr val="white"/>
                </a:solidFill>
                <a:cs typeface="Segoe UI" panose="020B0502040204020203" pitchFamily="34" charset="0"/>
              </a:rPr>
              <a:t>Windows 10 Enterprise Subscription</a:t>
            </a:r>
            <a:r>
              <a:rPr lang="en-US" spc="-32" baseline="0" dirty="0">
                <a:solidFill>
                  <a:prstClr val="white"/>
                </a:solidFill>
                <a:cs typeface="Segoe UI" panose="020B0502040204020203" pitchFamily="34" charset="0"/>
              </a:rPr>
              <a:t> </a:t>
            </a:r>
            <a:r>
              <a:rPr lang="en-US" sz="1200" kern="1200" dirty="0">
                <a:solidFill>
                  <a:schemeClr val="tx1"/>
                </a:solidFill>
                <a:effectLst/>
                <a:latin typeface="+mn-lt"/>
                <a:ea typeface="+mn-ea"/>
                <a:cs typeface="+mn-cs"/>
              </a:rPr>
              <a:t>provides additional security</a:t>
            </a:r>
            <a:r>
              <a:rPr lang="en-US" sz="1200" kern="1200" baseline="0" dirty="0">
                <a:solidFill>
                  <a:schemeClr val="tx1"/>
                </a:solidFill>
                <a:effectLst/>
                <a:latin typeface="+mn-lt"/>
                <a:ea typeface="+mn-ea"/>
                <a:cs typeface="+mn-cs"/>
              </a:rPr>
              <a:t> and management options to support </a:t>
            </a:r>
            <a:r>
              <a:rPr lang="en-US" spc="-32" baseline="0" dirty="0">
                <a:solidFill>
                  <a:prstClr val="white"/>
                </a:solidFill>
                <a:cs typeface="Segoe UI" panose="020B0502040204020203" pitchFamily="34" charset="0"/>
              </a:rPr>
              <a:t>the specialized needs of businesses that process sensitive data, operate in regulated industries with strict compliance requirements, develop software in-house and/or are publicly traded or aspiring to issue an IPO.</a:t>
            </a:r>
            <a:endParaRPr lang="en-US" sz="1200" kern="1200" spc="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spc="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pc="-32" dirty="0">
                <a:solidFill>
                  <a:prstClr val="white"/>
                </a:solidFill>
                <a:cs typeface="Segoe UI" panose="020B0502040204020203" pitchFamily="34" charset="0"/>
              </a:rPr>
              <a:t>If you</a:t>
            </a:r>
            <a:r>
              <a:rPr lang="en-US" spc="-32" baseline="0" dirty="0">
                <a:solidFill>
                  <a:prstClr val="white"/>
                </a:solidFill>
                <a:cs typeface="Segoe UI" panose="020B0502040204020203" pitchFamily="34" charset="0"/>
              </a:rPr>
              <a:t> fall into</a:t>
            </a:r>
            <a:r>
              <a:rPr lang="en-US" spc="-32" dirty="0">
                <a:solidFill>
                  <a:prstClr val="white"/>
                </a:solidFill>
                <a:cs typeface="Segoe UI" panose="020B0502040204020203" pitchFamily="34" charset="0"/>
              </a:rPr>
              <a:t> any</a:t>
            </a:r>
            <a:r>
              <a:rPr lang="en-US" spc="-32" baseline="0" dirty="0">
                <a:solidFill>
                  <a:prstClr val="white"/>
                </a:solidFill>
                <a:cs typeface="Segoe UI" panose="020B0502040204020203" pitchFamily="34" charset="0"/>
              </a:rPr>
              <a:t> of these categories, </a:t>
            </a:r>
            <a:r>
              <a:rPr lang="en-US" spc="-32" dirty="0">
                <a:solidFill>
                  <a:prstClr val="white"/>
                </a:solidFill>
                <a:cs typeface="Segoe UI" panose="020B0502040204020203" pitchFamily="34" charset="0"/>
              </a:rPr>
              <a:t>Windows 10 Enterprise edition benefits</a:t>
            </a:r>
            <a:r>
              <a:rPr lang="en-US" spc="-32" baseline="0" dirty="0">
                <a:solidFill>
                  <a:prstClr val="white"/>
                </a:solidFill>
                <a:cs typeface="Segoe UI" panose="020B0502040204020203" pitchFamily="34" charset="0"/>
              </a:rPr>
              <a:t> your business in 3 key ways: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spc="-32" baseline="0" dirty="0">
                <a:solidFill>
                  <a:prstClr val="white"/>
                </a:solidFill>
                <a:cs typeface="Segoe UI" panose="020B0502040204020203" pitchFamily="34" charset="0"/>
              </a:rPr>
              <a:t>Increased security</a:t>
            </a:r>
            <a:r>
              <a:rPr lang="en-US" spc="-32" baseline="0" dirty="0">
                <a:solidFill>
                  <a:prstClr val="white"/>
                </a:solidFill>
                <a:cs typeface="Segoe UI" panose="020B0502040204020203" pitchFamily="34" charset="0"/>
              </a:rPr>
              <a:t>: help make sure sensitive data, identities, and devices are protected from cybersecurity threats, give employees the freedom and flexibility to access sensitive data on a variety of devices, and help ensure employees see highly-sensitive data only on a need-to-know basis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spc="-32" dirty="0">
                <a:solidFill>
                  <a:prstClr val="white"/>
                </a:solidFill>
                <a:cs typeface="Segoe UI" panose="020B0502040204020203" pitchFamily="34" charset="0"/>
              </a:rPr>
              <a:t>Simplified licensing</a:t>
            </a:r>
            <a:r>
              <a:rPr lang="en-US" spc="-32" baseline="0" dirty="0">
                <a:solidFill>
                  <a:prstClr val="white"/>
                </a:solidFill>
                <a:cs typeface="Segoe UI" panose="020B0502040204020203" pitchFamily="34" charset="0"/>
              </a:rPr>
              <a:t>: lower your up-front costs, eliminate the need for time-consuming device counting and audits, and make it easier to stay compliant with a subscription-based, per-user licensing model.</a:t>
            </a:r>
          </a:p>
          <a:p>
            <a:pPr marL="171450" indent="-171450">
              <a:buFont typeface="Arial" panose="020B0604020202020204" pitchFamily="34" charset="0"/>
              <a:buChar char="•"/>
            </a:pPr>
            <a:r>
              <a:rPr lang="en-US" b="1" spc="-32" baseline="0" dirty="0">
                <a:solidFill>
                  <a:prstClr val="white"/>
                </a:solidFill>
                <a:cs typeface="Segoe UI" panose="020B0502040204020203" pitchFamily="34" charset="0"/>
              </a:rPr>
              <a:t>Partner-managed IT</a:t>
            </a:r>
            <a:r>
              <a:rPr lang="en-US" spc="-32" baseline="0" dirty="0">
                <a:solidFill>
                  <a:prstClr val="white"/>
                </a:solidFill>
                <a:cs typeface="Segoe UI" panose="020B0502040204020203" pitchFamily="34" charset="0"/>
              </a:rPr>
              <a:t>: offload the task of configuring and managing devices to a partner experienced in Windows and cloud deployments. Your partner will also help you develop a device security and management strategy that uses the unique features of Windows 10 Enterprise Subscription to meet the specific needs of your business. This makes Windows Enterprise Subscription ideal for SMBs who have limited or no in-house IT. You’ll also be able to view subscriptions and usage for Windows Enterprise, as well as any other Microsoft cloud services you may have purchased, in your partner portal. </a:t>
            </a:r>
          </a:p>
          <a:p>
            <a:pPr marL="171450" indent="-171450">
              <a:buFont typeface="Arial" panose="020B0604020202020204" pitchFamily="34" charset="0"/>
              <a:buChar char="•"/>
            </a:pPr>
            <a:endParaRPr lang="en-US" spc="-32" baseline="0" dirty="0">
              <a:solidFill>
                <a:prstClr val="white"/>
              </a:solidFill>
              <a:cs typeface="Segoe UI" panose="020B0502040204020203" pitchFamily="34" charset="0"/>
            </a:endParaRPr>
          </a:p>
          <a:p>
            <a:pPr marL="0" indent="0">
              <a:buFont typeface="Arial" panose="020B0604020202020204" pitchFamily="34" charset="0"/>
              <a:buNone/>
            </a:pPr>
            <a:r>
              <a:rPr lang="en-US" spc="-32" baseline="0" dirty="0">
                <a:solidFill>
                  <a:prstClr val="white"/>
                </a:solidFill>
                <a:cs typeface="Segoe UI" panose="020B0502040204020203" pitchFamily="34" charset="0"/>
              </a:rPr>
              <a:t>Examples of small and medium-size businesses that could benefit from the Windows 10 Enterprise edition include: </a:t>
            </a:r>
          </a:p>
          <a:p>
            <a:pPr marL="0" indent="0">
              <a:buFont typeface="Arial" panose="020B0604020202020204" pitchFamily="34" charset="0"/>
              <a:buNone/>
            </a:pPr>
            <a:r>
              <a:rPr lang="en-US" b="1" spc="-32" baseline="0" dirty="0">
                <a:solidFill>
                  <a:prstClr val="white"/>
                </a:solidFill>
                <a:cs typeface="Segoe UI" panose="020B0502040204020203" pitchFamily="34" charset="0"/>
              </a:rPr>
              <a:t>Healthcare:</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Physician’s practice			</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Physical therapy clinic</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Biotech startup</a:t>
            </a:r>
          </a:p>
          <a:p>
            <a:pPr marL="0" indent="0">
              <a:buFont typeface="Arial" panose="020B0604020202020204" pitchFamily="34" charset="0"/>
              <a:buNone/>
            </a:pPr>
            <a:r>
              <a:rPr lang="en-US" b="1" spc="-32" baseline="0" dirty="0">
                <a:solidFill>
                  <a:prstClr val="white"/>
                </a:solidFill>
                <a:cs typeface="Segoe UI" panose="020B0502040204020203" pitchFamily="34" charset="0"/>
              </a:rPr>
              <a:t>Retail:</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Local drugstore chain</a:t>
            </a:r>
          </a:p>
          <a:p>
            <a:pPr marL="0" indent="0">
              <a:buFont typeface="Arial" panose="020B0604020202020204" pitchFamily="34" charset="0"/>
              <a:buNone/>
            </a:pPr>
            <a:r>
              <a:rPr lang="en-US" b="1" spc="-32" baseline="0" dirty="0">
                <a:solidFill>
                  <a:prstClr val="white"/>
                </a:solidFill>
                <a:cs typeface="Segoe UI" panose="020B0502040204020203" pitchFamily="34" charset="0"/>
              </a:rPr>
              <a:t>Financial/Professional Services: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Investment advisory firm</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Legal firm</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Insurance agency</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spc="-32" baseline="0" dirty="0">
                <a:solidFill>
                  <a:prstClr val="white"/>
                </a:solidFill>
                <a:cs typeface="Segoe UI" panose="020B0502040204020203" pitchFamily="34" charset="0"/>
              </a:rPr>
              <a:t>Manufacturing: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Small food manufacturing company</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pc="-32" baseline="0" dirty="0">
              <a:solidFill>
                <a:prstClr val="white"/>
              </a:solidFill>
              <a:cs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800" b="0" i="0" u="none" strike="noStrike" kern="0" cap="none" spc="0" normalizeH="0" baseline="0" noProof="0">
                <a:ln>
                  <a:noFill/>
                </a:ln>
                <a:solidFill>
                  <a:prstClr val="black"/>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30150237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THIS</a:t>
            </a:r>
            <a:r>
              <a:rPr lang="en-US" b="1" baseline="0" dirty="0"/>
              <a:t> IS A HIDDEN SLIDE FOR PARTNER INFORMATION ONLY.</a:t>
            </a:r>
          </a:p>
          <a:p>
            <a:endParaRPr lang="en-US" sz="1200" dirty="0">
              <a:gradFill>
                <a:gsLst>
                  <a:gs pos="2917">
                    <a:schemeClr val="tx1"/>
                  </a:gs>
                  <a:gs pos="30000">
                    <a:schemeClr val="tx1"/>
                  </a:gs>
                </a:gsLst>
                <a:lin ang="5400000" scaled="0"/>
              </a:gradFill>
            </a:endParaRPr>
          </a:p>
          <a:p>
            <a:r>
              <a:rPr lang="en-US" sz="1200" dirty="0">
                <a:gradFill>
                  <a:gsLst>
                    <a:gs pos="2917">
                      <a:schemeClr val="tx1"/>
                    </a:gs>
                    <a:gs pos="30000">
                      <a:schemeClr val="tx1"/>
                    </a:gs>
                  </a:gsLst>
                  <a:lin ang="5400000" scaled="0"/>
                </a:gradFill>
              </a:rPr>
              <a:t>These four types of organizations – companies that process highly</a:t>
            </a:r>
            <a:r>
              <a:rPr lang="en-US" sz="1200" baseline="0" dirty="0">
                <a:gradFill>
                  <a:gsLst>
                    <a:gs pos="2917">
                      <a:schemeClr val="tx1"/>
                    </a:gs>
                    <a:gs pos="30000">
                      <a:schemeClr val="tx1"/>
                    </a:gs>
                  </a:gsLst>
                  <a:lin ang="5400000" scaled="0"/>
                </a:gradFill>
              </a:rPr>
              <a:t>-sensitive data, operate in regulated industries, develop in-house software, and/or are publicly traded or hoping to issue an IPO – </a:t>
            </a:r>
            <a:r>
              <a:rPr lang="en-US" sz="1200" dirty="0">
                <a:gradFill>
                  <a:gsLst>
                    <a:gs pos="2917">
                      <a:schemeClr val="tx1"/>
                    </a:gs>
                    <a:gs pos="30000">
                      <a:schemeClr val="tx1"/>
                    </a:gs>
                  </a:gsLst>
                  <a:lin ang="5400000" scaled="0"/>
                </a:gradFill>
              </a:rPr>
              <a:t>have unique challenges that make them</a:t>
            </a:r>
            <a:r>
              <a:rPr lang="en-US" sz="1200" baseline="0" dirty="0">
                <a:gradFill>
                  <a:gsLst>
                    <a:gs pos="2917">
                      <a:schemeClr val="tx1"/>
                    </a:gs>
                    <a:gs pos="30000">
                      <a:schemeClr val="tx1"/>
                    </a:gs>
                  </a:gsLst>
                  <a:lin ang="5400000" scaled="0"/>
                </a:gradFill>
              </a:rPr>
              <a:t> great candidates for the Windows 10 Enterprise subscription.</a:t>
            </a:r>
            <a:endParaRPr lang="en-US" sz="1200" dirty="0">
              <a:gradFill>
                <a:gsLst>
                  <a:gs pos="2917">
                    <a:schemeClr val="tx1"/>
                  </a:gs>
                  <a:gs pos="30000">
                    <a:schemeClr val="tx1"/>
                  </a:gs>
                </a:gsLst>
                <a:lin ang="5400000" scaled="0"/>
              </a:gradFill>
            </a:endParaRPr>
          </a:p>
        </p:txBody>
      </p:sp>
      <p:sp>
        <p:nvSpPr>
          <p:cNvPr id="4" name="Slide Number Placeholder 3"/>
          <p:cNvSpPr>
            <a:spLocks noGrp="1"/>
          </p:cNvSpPr>
          <p:nvPr>
            <p:ph type="sldNum" sz="quarter" idx="10"/>
          </p:nvPr>
        </p:nvSpPr>
        <p:spPr/>
        <p:txBody>
          <a:bodyPr/>
          <a:lstStyle/>
          <a:p>
            <a:fld id="{76419D52-2A50-4D02-A63D-14D6511B3BA0}"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1569204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50292">
              <a:lnSpc>
                <a:spcPct val="113000"/>
              </a:lnSpc>
              <a:spcAft>
                <a:spcPts val="624"/>
              </a:spcAft>
              <a:buFont typeface="Arial" panose="020B0604020202020204" pitchFamily="34" charset="0"/>
              <a:buNone/>
            </a:pPr>
            <a:r>
              <a:rPr lang="en-US" spc="-32" dirty="0">
                <a:solidFill>
                  <a:prstClr val="white"/>
                </a:solidFill>
                <a:cs typeface="Segoe UI" panose="020B0502040204020203" pitchFamily="34" charset="0"/>
              </a:rPr>
              <a:t>Windows</a:t>
            </a:r>
            <a:r>
              <a:rPr lang="en-US" spc="-32" baseline="0" dirty="0">
                <a:solidFill>
                  <a:prstClr val="white"/>
                </a:solidFill>
                <a:cs typeface="Segoe UI" panose="020B0502040204020203" pitchFamily="34" charset="0"/>
              </a:rPr>
              <a:t> 10 empowers people of  action to do great things, providing:</a:t>
            </a:r>
          </a:p>
          <a:p>
            <a:pPr marL="0" indent="0" defTabSz="950292">
              <a:lnSpc>
                <a:spcPct val="113000"/>
              </a:lnSpc>
              <a:spcAft>
                <a:spcPts val="624"/>
              </a:spcAft>
              <a:buFont typeface="Arial" panose="020B0604020202020204" pitchFamily="34" charset="0"/>
              <a:buNone/>
            </a:pPr>
            <a:endParaRPr lang="en-US" spc="-32" baseline="0" dirty="0">
              <a:solidFill>
                <a:prstClr val="white"/>
              </a:solidFill>
              <a:cs typeface="Segoe UI" panose="020B0502040204020203" pitchFamily="34" charset="0"/>
            </a:endParaRPr>
          </a:p>
          <a:p>
            <a:pPr marL="171450" indent="-171450" defTabSz="950292">
              <a:lnSpc>
                <a:spcPct val="113000"/>
              </a:lnSpc>
              <a:spcAft>
                <a:spcPts val="624"/>
              </a:spcAft>
              <a:buFontTx/>
              <a:buChar char="-"/>
            </a:pPr>
            <a:r>
              <a:rPr lang="en-US" spc="-32" baseline="0" dirty="0">
                <a:solidFill>
                  <a:prstClr val="white"/>
                </a:solidFill>
                <a:cs typeface="Segoe UI" panose="020B0502040204020203" pitchFamily="34" charset="0"/>
              </a:rPr>
              <a:t>A familiar and productive experience from anywhere, across your devices</a:t>
            </a: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bg1"/>
                </a:solidFill>
                <a:latin typeface="+mn-lt"/>
                <a:ea typeface="+mn-ea"/>
                <a:cs typeface="Segoe UI Semibold" panose="020B0702040204020203" pitchFamily="34" charset="0"/>
              </a:rPr>
              <a:t>Light-touch management that scales with your needs</a:t>
            </a: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bg1"/>
                </a:solidFill>
                <a:latin typeface="+mn-lt"/>
                <a:ea typeface="+mn-ea"/>
                <a:cs typeface="Segoe UI Semibold" panose="020B0702040204020203" pitchFamily="34" charset="0"/>
              </a:rPr>
              <a:t>Enterprise-grade security to guard your business and give you peace</a:t>
            </a:r>
            <a:r>
              <a:rPr lang="en-US" sz="1200" kern="1200" spc="-30" baseline="0" dirty="0">
                <a:solidFill>
                  <a:schemeClr val="bg1"/>
                </a:solidFill>
                <a:latin typeface="+mn-lt"/>
                <a:ea typeface="+mn-ea"/>
                <a:cs typeface="Segoe UI Semibold" panose="020B0702040204020203" pitchFamily="34" charset="0"/>
              </a:rPr>
              <a:t> of mind, and </a:t>
            </a:r>
            <a:endParaRPr lang="en-US" sz="1200" kern="1200" spc="-30" dirty="0">
              <a:solidFill>
                <a:schemeClr val="bg1"/>
              </a:solidFill>
              <a:latin typeface="+mn-lt"/>
              <a:ea typeface="+mn-ea"/>
              <a:cs typeface="Segoe UI Semibold" panose="020B0702040204020203" pitchFamily="34" charset="0"/>
            </a:endParaRPr>
          </a:p>
          <a:p>
            <a:pPr marL="171450" marR="0" indent="-171450" algn="l" defTabSz="950292" rtl="0" eaLnBrk="1" fontAlgn="auto" latinLnBrk="0" hangingPunct="1">
              <a:lnSpc>
                <a:spcPct val="113000"/>
              </a:lnSpc>
              <a:spcBef>
                <a:spcPts val="0"/>
              </a:spcBef>
              <a:spcAft>
                <a:spcPts val="624"/>
              </a:spcAft>
              <a:buClrTx/>
              <a:buSzTx/>
              <a:buFontTx/>
              <a:buChar char="-"/>
              <a:tabLst/>
              <a:defRPr/>
            </a:pPr>
            <a:r>
              <a:rPr lang="en-US" sz="1200" kern="1200" spc="-30" dirty="0">
                <a:solidFill>
                  <a:schemeClr val="tx1"/>
                </a:solidFill>
                <a:latin typeface="+mn-lt"/>
                <a:ea typeface="+mn-ea"/>
                <a:cs typeface="+mn-cs"/>
              </a:rPr>
              <a:t>A wide range of innovative and affordable devices to power your business</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pc="-32" dirty="0">
                <a:solidFill>
                  <a:prstClr val="white"/>
                </a:solidFill>
                <a:cs typeface="Segoe UI" panose="020B0502040204020203" pitchFamily="34" charset="0"/>
              </a:rPr>
              <a:t>Windows 10 Enterprise Subscription</a:t>
            </a:r>
            <a:r>
              <a:rPr lang="en-US" spc="-32" baseline="0" dirty="0">
                <a:solidFill>
                  <a:prstClr val="white"/>
                </a:solidFill>
                <a:cs typeface="Segoe UI" panose="020B0502040204020203" pitchFamily="34" charset="0"/>
              </a:rPr>
              <a:t> </a:t>
            </a:r>
            <a:r>
              <a:rPr lang="en-US" sz="1200" kern="1200" dirty="0">
                <a:solidFill>
                  <a:schemeClr val="tx1"/>
                </a:solidFill>
                <a:effectLst/>
                <a:latin typeface="+mn-lt"/>
                <a:ea typeface="+mn-ea"/>
                <a:cs typeface="+mn-cs"/>
              </a:rPr>
              <a:t>provides additional security</a:t>
            </a:r>
            <a:r>
              <a:rPr lang="en-US" sz="1200" kern="1200" baseline="0" dirty="0">
                <a:solidFill>
                  <a:schemeClr val="tx1"/>
                </a:solidFill>
                <a:effectLst/>
                <a:latin typeface="+mn-lt"/>
                <a:ea typeface="+mn-ea"/>
                <a:cs typeface="+mn-cs"/>
              </a:rPr>
              <a:t> and management options to support </a:t>
            </a:r>
            <a:r>
              <a:rPr lang="en-US" spc="-32" baseline="0" dirty="0">
                <a:solidFill>
                  <a:prstClr val="white"/>
                </a:solidFill>
                <a:cs typeface="Segoe UI" panose="020B0502040204020203" pitchFamily="34" charset="0"/>
              </a:rPr>
              <a:t>the specialized needs of businesses that process sensitive data, operate in regulated industries with strict compliance requirements, develop software in-house and/or are publicly traded or aspiring to issue an IPO.</a:t>
            </a:r>
            <a:endParaRPr lang="en-US" sz="1200" kern="1200" spc="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spc="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pc="-32" dirty="0">
                <a:solidFill>
                  <a:prstClr val="white"/>
                </a:solidFill>
                <a:cs typeface="Segoe UI" panose="020B0502040204020203" pitchFamily="34" charset="0"/>
              </a:rPr>
              <a:t>If you</a:t>
            </a:r>
            <a:r>
              <a:rPr lang="en-US" spc="-32" baseline="0" dirty="0">
                <a:solidFill>
                  <a:prstClr val="white"/>
                </a:solidFill>
                <a:cs typeface="Segoe UI" panose="020B0502040204020203" pitchFamily="34" charset="0"/>
              </a:rPr>
              <a:t> fall into</a:t>
            </a:r>
            <a:r>
              <a:rPr lang="en-US" spc="-32" dirty="0">
                <a:solidFill>
                  <a:prstClr val="white"/>
                </a:solidFill>
                <a:cs typeface="Segoe UI" panose="020B0502040204020203" pitchFamily="34" charset="0"/>
              </a:rPr>
              <a:t> any</a:t>
            </a:r>
            <a:r>
              <a:rPr lang="en-US" spc="-32" baseline="0" dirty="0">
                <a:solidFill>
                  <a:prstClr val="white"/>
                </a:solidFill>
                <a:cs typeface="Segoe UI" panose="020B0502040204020203" pitchFamily="34" charset="0"/>
              </a:rPr>
              <a:t> of these categories, </a:t>
            </a:r>
            <a:r>
              <a:rPr lang="en-US" spc="-32" dirty="0">
                <a:solidFill>
                  <a:prstClr val="white"/>
                </a:solidFill>
                <a:cs typeface="Segoe UI" panose="020B0502040204020203" pitchFamily="34" charset="0"/>
              </a:rPr>
              <a:t>Windows 10 Enterprise edition benefits</a:t>
            </a:r>
            <a:r>
              <a:rPr lang="en-US" spc="-32" baseline="0" dirty="0">
                <a:solidFill>
                  <a:prstClr val="white"/>
                </a:solidFill>
                <a:cs typeface="Segoe UI" panose="020B0502040204020203" pitchFamily="34" charset="0"/>
              </a:rPr>
              <a:t> your business in 3 key ways: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spc="-32" baseline="0" dirty="0">
                <a:solidFill>
                  <a:prstClr val="white"/>
                </a:solidFill>
                <a:cs typeface="Segoe UI" panose="020B0502040204020203" pitchFamily="34" charset="0"/>
              </a:rPr>
              <a:t>Increased security</a:t>
            </a:r>
            <a:r>
              <a:rPr lang="en-US" spc="-32" baseline="0" dirty="0">
                <a:solidFill>
                  <a:prstClr val="white"/>
                </a:solidFill>
                <a:cs typeface="Segoe UI" panose="020B0502040204020203" pitchFamily="34" charset="0"/>
              </a:rPr>
              <a:t>: help make sure sensitive data, identities, and devices are protected from cybersecurity threats, give employees the freedom and flexibility to access sensitive data on a variety of devices, and help ensure employees see highly-sensitive data only on a need-to-know basis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spc="-32" dirty="0">
                <a:solidFill>
                  <a:prstClr val="white"/>
                </a:solidFill>
                <a:cs typeface="Segoe UI" panose="020B0502040204020203" pitchFamily="34" charset="0"/>
              </a:rPr>
              <a:t>Simplified licensing</a:t>
            </a:r>
            <a:r>
              <a:rPr lang="en-US" spc="-32" baseline="0" dirty="0">
                <a:solidFill>
                  <a:prstClr val="white"/>
                </a:solidFill>
                <a:cs typeface="Segoe UI" panose="020B0502040204020203" pitchFamily="34" charset="0"/>
              </a:rPr>
              <a:t>: lower your up-front costs, eliminate the need for time-consuming device counting and audits, and make it easier to stay compliant with a subscription-based, per-user licensing model.</a:t>
            </a:r>
          </a:p>
          <a:p>
            <a:pPr marL="171450" indent="-171450">
              <a:buFont typeface="Arial" panose="020B0604020202020204" pitchFamily="34" charset="0"/>
              <a:buChar char="•"/>
            </a:pPr>
            <a:r>
              <a:rPr lang="en-US" b="1" spc="-32" baseline="0" dirty="0">
                <a:solidFill>
                  <a:prstClr val="white"/>
                </a:solidFill>
                <a:cs typeface="Segoe UI" panose="020B0502040204020203" pitchFamily="34" charset="0"/>
              </a:rPr>
              <a:t>Partner-managed IT</a:t>
            </a:r>
            <a:r>
              <a:rPr lang="en-US" spc="-32" baseline="0" dirty="0">
                <a:solidFill>
                  <a:prstClr val="white"/>
                </a:solidFill>
                <a:cs typeface="Segoe UI" panose="020B0502040204020203" pitchFamily="34" charset="0"/>
              </a:rPr>
              <a:t>: offload the task of configuring and managing devices to a partner experienced in Windows and cloud deployments. Your partner will also help you develop a device security and management strategy that uses the unique features of Windows 10 Enterprise Subscription to meet the specific needs of your business. This makes Windows Enterprise Subscription ideal for SMBs who have limited or no in-house IT. You’ll also be able to view subscriptions and usage for Windows Enterprise, as well as any other Microsoft cloud services you may have purchased, in your partner portal. </a:t>
            </a:r>
          </a:p>
          <a:p>
            <a:pPr marL="171450" indent="-171450">
              <a:buFont typeface="Arial" panose="020B0604020202020204" pitchFamily="34" charset="0"/>
              <a:buChar char="•"/>
            </a:pPr>
            <a:endParaRPr lang="en-US" spc="-32" baseline="0" dirty="0">
              <a:solidFill>
                <a:prstClr val="white"/>
              </a:solidFill>
              <a:cs typeface="Segoe UI" panose="020B0502040204020203" pitchFamily="34" charset="0"/>
            </a:endParaRPr>
          </a:p>
          <a:p>
            <a:pPr marL="0" indent="0">
              <a:buFont typeface="Arial" panose="020B0604020202020204" pitchFamily="34" charset="0"/>
              <a:buNone/>
            </a:pPr>
            <a:r>
              <a:rPr lang="en-US" spc="-32" baseline="0" dirty="0">
                <a:solidFill>
                  <a:prstClr val="white"/>
                </a:solidFill>
                <a:cs typeface="Segoe UI" panose="020B0502040204020203" pitchFamily="34" charset="0"/>
              </a:rPr>
              <a:t>Examples of small and medium-size businesses that could benefit from the Windows 10 Enterprise edition include: </a:t>
            </a:r>
          </a:p>
          <a:p>
            <a:pPr marL="0" indent="0">
              <a:buFont typeface="Arial" panose="020B0604020202020204" pitchFamily="34" charset="0"/>
              <a:buNone/>
            </a:pPr>
            <a:r>
              <a:rPr lang="en-US" b="1" spc="-32" baseline="0" dirty="0">
                <a:solidFill>
                  <a:prstClr val="white"/>
                </a:solidFill>
                <a:cs typeface="Segoe UI" panose="020B0502040204020203" pitchFamily="34" charset="0"/>
              </a:rPr>
              <a:t>Healthcare:</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Physician’s practice			</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Physical therapy clinic</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Biotech startup</a:t>
            </a:r>
          </a:p>
          <a:p>
            <a:pPr marL="0" indent="0">
              <a:buFont typeface="Arial" panose="020B0604020202020204" pitchFamily="34" charset="0"/>
              <a:buNone/>
            </a:pPr>
            <a:r>
              <a:rPr lang="en-US" b="1" spc="-32" baseline="0" dirty="0">
                <a:solidFill>
                  <a:prstClr val="white"/>
                </a:solidFill>
                <a:cs typeface="Segoe UI" panose="020B0502040204020203" pitchFamily="34" charset="0"/>
              </a:rPr>
              <a:t>Retail:</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Local drugstore chain</a:t>
            </a:r>
          </a:p>
          <a:p>
            <a:pPr marL="0" indent="0">
              <a:buFont typeface="Arial" panose="020B0604020202020204" pitchFamily="34" charset="0"/>
              <a:buNone/>
            </a:pPr>
            <a:r>
              <a:rPr lang="en-US" b="1" spc="-32" baseline="0" dirty="0">
                <a:solidFill>
                  <a:prstClr val="white"/>
                </a:solidFill>
                <a:cs typeface="Segoe UI" panose="020B0502040204020203" pitchFamily="34" charset="0"/>
              </a:rPr>
              <a:t>Financial/Professional Services: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Investment advisory firm</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Legal firm</a:t>
            </a:r>
          </a:p>
          <a:p>
            <a:pPr marL="171450" indent="-171450">
              <a:buFont typeface="Arial" panose="020B0604020202020204" pitchFamily="34" charset="0"/>
              <a:buChar char="•"/>
            </a:pPr>
            <a:r>
              <a:rPr lang="en-US" spc="-32" baseline="0" dirty="0">
                <a:solidFill>
                  <a:prstClr val="white"/>
                </a:solidFill>
                <a:cs typeface="Segoe UI" panose="020B0502040204020203" pitchFamily="34" charset="0"/>
              </a:rPr>
              <a:t>Insurance agency</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spc="-32" baseline="0" dirty="0">
                <a:solidFill>
                  <a:prstClr val="white"/>
                </a:solidFill>
                <a:cs typeface="Segoe UI" panose="020B0502040204020203" pitchFamily="34" charset="0"/>
              </a:rPr>
              <a:t>Manufacturing: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pc="-32" baseline="0" dirty="0">
                <a:solidFill>
                  <a:prstClr val="white"/>
                </a:solidFill>
                <a:cs typeface="Segoe UI" panose="020B0502040204020203" pitchFamily="34" charset="0"/>
              </a:rPr>
              <a:t>Small food manufacturing company</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pc="-32" baseline="0" dirty="0">
              <a:solidFill>
                <a:prstClr val="white"/>
              </a:solidFill>
              <a:cs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800" b="0" i="0" u="none" strike="noStrike" kern="0" cap="none" spc="0" normalizeH="0" baseline="0" noProof="0">
                <a:ln>
                  <a:noFill/>
                </a:ln>
                <a:solidFill>
                  <a:prstClr val="black"/>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1356164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started today with Windows 10 Enterprise E3. Start by selling Windows Pro via new</a:t>
            </a:r>
            <a:r>
              <a:rPr lang="en-US" baseline="0" dirty="0"/>
              <a:t> devices – which means you can become or find a device reseller. Then you can grow by up-selling Enterprise, with Windows 10 Enterprise E3 as your primary sales motion and Windows Enterprise with Software Assurance via Open as your secondary sales motion. At this stage, you become a managed service provider. And finally, you can optimize by becoming a full-stack solution provider and cross-selling Office, Azure, CRM, and future Windows services.</a:t>
            </a:r>
            <a:endParaRPr lang="en-US" dirty="0"/>
          </a:p>
        </p:txBody>
      </p:sp>
      <p:sp>
        <p:nvSpPr>
          <p:cNvPr id="4" name="Slide Number Placeholder 3"/>
          <p:cNvSpPr>
            <a:spLocks noGrp="1"/>
          </p:cNvSpPr>
          <p:nvPr>
            <p:ph type="sldNum" sz="quarter" idx="10"/>
          </p:nvPr>
        </p:nvSpPr>
        <p:spPr/>
        <p:txBody>
          <a:bodyPr/>
          <a:lstStyle/>
          <a:p>
            <a:fld id="{76419D52-2A50-4D02-A63D-14D6511B3BA0}"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3359373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648"/>
            <a:ext cx="12436475" cy="6995517"/>
          </a:xfrm>
          <a:prstGeom prst="rect">
            <a:avLst/>
          </a:prstGeom>
        </p:spPr>
      </p:pic>
      <p:sp>
        <p:nvSpPr>
          <p:cNvPr id="4" name="Rectangle 3"/>
          <p:cNvSpPr/>
          <p:nvPr userDrawn="1"/>
        </p:nvSpPr>
        <p:spPr bwMode="auto">
          <a:xfrm>
            <a:off x="274702" y="1485604"/>
            <a:ext cx="5943600" cy="3654405"/>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6354" y="1485604"/>
            <a:ext cx="5943600" cy="1828800"/>
          </a:xfrm>
          <a:noFill/>
        </p:spPr>
        <p:txBody>
          <a:bodyPr lIns="146304" tIns="91440" rIns="146304" bIns="91440" anchor="t" anchorCtr="0"/>
          <a:lstStyle>
            <a:lvl1pPr>
              <a:defRPr sz="5400" spc="-100" baseline="0">
                <a:gradFill>
                  <a:gsLst>
                    <a:gs pos="76250">
                      <a:srgbClr val="FFFFFF"/>
                    </a:gs>
                    <a:gs pos="51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4702" y="3314384"/>
            <a:ext cx="5943600" cy="1825625"/>
          </a:xfrm>
        </p:spPr>
        <p:txBody>
          <a:bodyPr tIns="109728" bIns="109728">
            <a:noAutofit/>
          </a:bodyPr>
          <a:lstStyle>
            <a:lvl1pPr marL="0" indent="0">
              <a:spcBef>
                <a:spcPts val="0"/>
              </a:spcBef>
              <a:buNone/>
              <a:defRPr sz="3200">
                <a:gradFill>
                  <a:gsLst>
                    <a:gs pos="76250">
                      <a:srgbClr val="FFFFFF"/>
                    </a:gs>
                    <a:gs pos="51000">
                      <a:srgbClr val="FFFFFF"/>
                    </a:gs>
                  </a:gsLst>
                  <a:lin ang="5400000" scaled="0"/>
                </a:gradFill>
              </a:defRPr>
            </a:lvl1pPr>
          </a:lstStyle>
          <a:p>
            <a:pPr lvl="0"/>
            <a:r>
              <a:rPr lang="en-US" dirty="0"/>
              <a:t>Speaker Name</a:t>
            </a:r>
          </a:p>
        </p:txBody>
      </p:sp>
      <p:grpSp>
        <p:nvGrpSpPr>
          <p:cNvPr id="8" name="Group 7"/>
          <p:cNvGrpSpPr>
            <a:grpSpLocks noChangeAspect="1"/>
          </p:cNvGrpSpPr>
          <p:nvPr userDrawn="1"/>
        </p:nvGrpSpPr>
        <p:grpSpPr bwMode="gray">
          <a:xfrm>
            <a:off x="457200" y="6154121"/>
            <a:ext cx="1681413" cy="360979"/>
            <a:chOff x="457200" y="1643393"/>
            <a:chExt cx="4492753" cy="964540"/>
          </a:xfrm>
        </p:grpSpPr>
        <p:pic>
          <p:nvPicPr>
            <p:cNvPr id="11" name="Picture 10"/>
            <p:cNvPicPr>
              <a:picLocks noChangeAspect="1"/>
            </p:cNvPicPr>
            <p:nvPr/>
          </p:nvPicPr>
          <p:blipFill>
            <a:blip r:embed="rId3"/>
            <a:stretch>
              <a:fillRect/>
            </a:stretch>
          </p:blipFill>
          <p:spPr bwMode="gray">
            <a:xfrm>
              <a:off x="457200" y="1643393"/>
              <a:ext cx="964540" cy="964540"/>
            </a:xfrm>
            <a:prstGeom prst="rect">
              <a:avLst/>
            </a:prstGeom>
          </p:spPr>
        </p:pic>
        <p:sp>
          <p:nvSpPr>
            <p:cNvPr id="12"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37298"/>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18" y="479425"/>
            <a:ext cx="1645920" cy="353658"/>
          </a:xfrm>
          <a:prstGeom prst="rect">
            <a:avLst/>
          </a:prstGeom>
        </p:spPr>
      </p:pic>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a:t>
            </a:r>
            <a:r>
              <a:rPr lang="en-US" sz="700" baseline="0" dirty="0">
                <a:gradFill>
                  <a:gsLst>
                    <a:gs pos="0">
                      <a:schemeClr val="tx1"/>
                    </a:gs>
                    <a:gs pos="100000">
                      <a:schemeClr val="tx1"/>
                    </a:gs>
                  </a:gsLst>
                  <a:lin ang="5400000" scaled="0"/>
                </a:gradFill>
                <a:cs typeface="Segoe UI" pitchFamily="34" charset="0"/>
              </a:rPr>
              <a:t> Copyright</a:t>
            </a:r>
            <a:r>
              <a:rPr lang="en-US" sz="700"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90" y="-5945"/>
            <a:ext cx="12455878" cy="7000471"/>
          </a:xfrm>
          <a:prstGeom prst="rect">
            <a:avLst/>
          </a:prstGeom>
        </p:spPr>
      </p:pic>
      <p:sp>
        <p:nvSpPr>
          <p:cNvPr id="10" name="Rectangle 9"/>
          <p:cNvSpPr/>
          <p:nvPr userDrawn="1"/>
        </p:nvSpPr>
        <p:spPr bwMode="auto">
          <a:xfrm>
            <a:off x="274638" y="3033565"/>
            <a:ext cx="7313322" cy="3664099"/>
          </a:xfrm>
          <a:prstGeom prst="rect">
            <a:avLst/>
          </a:prstGeom>
          <a:solidFill>
            <a:schemeClr val="tx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72697" y="482453"/>
            <a:ext cx="1552931" cy="332771"/>
          </a:xfrm>
          <a:prstGeom prst="rect">
            <a:avLst/>
          </a:prstGeom>
        </p:spPr>
      </p:pic>
      <p:sp>
        <p:nvSpPr>
          <p:cNvPr id="9" name="Title 1"/>
          <p:cNvSpPr>
            <a:spLocks noGrp="1"/>
          </p:cNvSpPr>
          <p:nvPr>
            <p:ph type="title" hasCustomPrompt="1"/>
          </p:nvPr>
        </p:nvSpPr>
        <p:spPr>
          <a:xfrm>
            <a:off x="274702" y="3040063"/>
            <a:ext cx="7315136" cy="1828786"/>
          </a:xfrm>
          <a:noFill/>
        </p:spPr>
        <p:txBody>
          <a:bodyPr lIns="146304" tIns="91440" rIns="146304" bIns="91440" anchor="t" anchorCtr="0"/>
          <a:lstStyle>
            <a:lvl1pPr>
              <a:defRPr sz="5399" spc="-100" baseline="0">
                <a:gradFill>
                  <a:gsLst>
                    <a:gs pos="100000">
                      <a:schemeClr val="bg1"/>
                    </a:gs>
                    <a:gs pos="0">
                      <a:schemeClr val="bg1"/>
                    </a:gs>
                  </a:gsLst>
                  <a:lin ang="5400000" scaled="0"/>
                </a:gradFill>
              </a:defRPr>
            </a:lvl1pPr>
          </a:lstStyle>
          <a:p>
            <a:r>
              <a:rPr lang="en-US" dirty="0"/>
              <a:t>Presentation title </a:t>
            </a:r>
            <a:br>
              <a:rPr lang="en-US" dirty="0"/>
            </a:br>
            <a:r>
              <a:rPr lang="en-US" dirty="0"/>
              <a:t>goes here</a:t>
            </a:r>
          </a:p>
        </p:txBody>
      </p:sp>
      <p:sp>
        <p:nvSpPr>
          <p:cNvPr id="5" name="Text Placeholder 4"/>
          <p:cNvSpPr>
            <a:spLocks noGrp="1"/>
          </p:cNvSpPr>
          <p:nvPr>
            <p:ph type="body" sz="quarter" idx="12" hasCustomPrompt="1"/>
          </p:nvPr>
        </p:nvSpPr>
        <p:spPr>
          <a:xfrm>
            <a:off x="274702" y="4870172"/>
            <a:ext cx="7315137" cy="1264245"/>
          </a:xfrm>
          <a:noFill/>
        </p:spPr>
        <p:txBody>
          <a:bodyPr lIns="146304" tIns="109728" rIns="146304" bIns="109728">
            <a:noAutofit/>
          </a:bodyPr>
          <a:lstStyle>
            <a:lvl1pPr marL="0" indent="0">
              <a:spcBef>
                <a:spcPts val="0"/>
              </a:spcBef>
              <a:buNone/>
              <a:defRPr sz="3199" b="0" spc="0" baseline="0">
                <a:gradFill>
                  <a:gsLst>
                    <a:gs pos="100000">
                      <a:schemeClr val="bg1"/>
                    </a:gs>
                    <a:gs pos="0">
                      <a:schemeClr val="bg1"/>
                    </a:gs>
                  </a:gsLst>
                  <a:lin ang="5400000" scaled="0"/>
                </a:gradFill>
                <a:latin typeface="+mj-lt"/>
              </a:defRPr>
            </a:lvl1pPr>
          </a:lstStyle>
          <a:p>
            <a:pPr lvl="0"/>
            <a:r>
              <a:rPr lang="en-US" dirty="0"/>
              <a:t>Speaker Name</a:t>
            </a:r>
          </a:p>
          <a:p>
            <a:pPr lvl="0"/>
            <a:r>
              <a:rPr lang="en-US" dirty="0"/>
              <a:t>Title</a:t>
            </a:r>
          </a:p>
        </p:txBody>
      </p:sp>
      <p:sp>
        <p:nvSpPr>
          <p:cNvPr id="3" name="Text Placeholder 2"/>
          <p:cNvSpPr>
            <a:spLocks noGrp="1"/>
          </p:cNvSpPr>
          <p:nvPr>
            <p:ph type="body" sz="quarter" idx="13" hasCustomPrompt="1"/>
          </p:nvPr>
        </p:nvSpPr>
        <p:spPr>
          <a:xfrm>
            <a:off x="281940" y="6141721"/>
            <a:ext cx="7307898" cy="548640"/>
          </a:xfrm>
        </p:spPr>
        <p:txBody>
          <a:bodyPr vert="horz" wrap="square" lIns="182880" tIns="146304" rIns="182880" bIns="146304" rtlCol="0">
            <a:noAutofit/>
          </a:bodyPr>
          <a:lstStyle>
            <a:lvl1pPr marL="342834" indent="-342834" algn="r">
              <a:buNone/>
              <a:defRPr lang="en-US" sz="1800" smtClean="0">
                <a:gradFill>
                  <a:gsLst>
                    <a:gs pos="1250">
                      <a:schemeClr val="bg1"/>
                    </a:gs>
                    <a:gs pos="100000">
                      <a:schemeClr val="bg1"/>
                    </a:gs>
                  </a:gsLst>
                  <a:lin ang="5400000" scaled="0"/>
                </a:gradFill>
                <a:latin typeface="+mn-lt"/>
              </a:defRPr>
            </a:lvl1pPr>
            <a:lvl2pPr>
              <a:defRPr lang="en-US" smtClean="0"/>
            </a:lvl2pPr>
            <a:lvl3pPr>
              <a:defRPr lang="en-US" smtClean="0"/>
            </a:lvl3pPr>
            <a:lvl4pPr>
              <a:defRPr lang="en-US" smtClean="0"/>
            </a:lvl4pPr>
            <a:lvl5pPr>
              <a:defRPr lang="en-US"/>
            </a:lvl5pPr>
          </a:lstStyle>
          <a:p>
            <a:pPr marL="0" lvl="0" indent="0"/>
            <a:r>
              <a:rPr lang="en-US" dirty="0"/>
              <a:t>Insert Session Code Here</a:t>
            </a:r>
          </a:p>
        </p:txBody>
      </p:sp>
    </p:spTree>
    <p:extLst>
      <p:ext uri="{BB962C8B-B14F-4D97-AF65-F5344CB8AC3E}">
        <p14:creationId xmlns:p14="http://schemas.microsoft.com/office/powerpoint/2010/main" val="21032517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8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738664"/>
          </a:xfrm>
        </p:spPr>
        <p:txBody>
          <a:bodyPr/>
          <a:lstStyle/>
          <a:p>
            <a:endParaRPr lang="en-US"/>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0727004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702" y="2138228"/>
            <a:ext cx="6402388" cy="1828800"/>
          </a:xfrm>
          <a:noFill/>
        </p:spPr>
        <p:txBody>
          <a:bodyPr lIns="146304" tIns="91440" rIns="146304" bIns="91440" anchor="t" anchorCtr="0"/>
          <a:lstStyle>
            <a:lvl1pPr>
              <a:defRPr sz="5399"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199">
                <a:gradFill>
                  <a:gsLst>
                    <a:gs pos="57576">
                      <a:srgbClr val="FFFFFF"/>
                    </a:gs>
                    <a:gs pos="35000">
                      <a:srgbClr val="FFFFFF"/>
                    </a:gs>
                  </a:gsLst>
                  <a:lin ang="5400000" scaled="0"/>
                </a:gradFill>
              </a:defRPr>
            </a:lvl1pPr>
          </a:lstStyle>
          <a:p>
            <a:pPr lvl="0"/>
            <a:r>
              <a:rPr lang="en-US" dirty="0"/>
              <a:t>Speaker Name</a:t>
            </a:r>
          </a:p>
        </p:txBody>
      </p:sp>
      <p:pic>
        <p:nvPicPr>
          <p:cNvPr id="7" name="Picture 6"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7581" y="6243965"/>
            <a:ext cx="1280160" cy="273038"/>
          </a:xfrm>
          <a:prstGeom prst="rect">
            <a:avLst/>
          </a:prstGeom>
        </p:spPr>
      </p:pic>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7581" y="6194255"/>
            <a:ext cx="1463409" cy="320845"/>
          </a:xfrm>
          <a:prstGeom prst="rect">
            <a:avLst/>
          </a:prstGeom>
        </p:spPr>
      </p:pic>
    </p:spTree>
    <p:extLst>
      <p:ext uri="{BB962C8B-B14F-4D97-AF65-F5344CB8AC3E}">
        <p14:creationId xmlns:p14="http://schemas.microsoft.com/office/powerpoint/2010/main" val="140482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648"/>
            <a:ext cx="12436475" cy="6995517"/>
          </a:xfrm>
          <a:prstGeom prst="rect">
            <a:avLst/>
          </a:prstGeom>
        </p:spPr>
      </p:pic>
      <p:grpSp>
        <p:nvGrpSpPr>
          <p:cNvPr id="15" name="Group 14"/>
          <p:cNvGrpSpPr>
            <a:grpSpLocks noChangeAspect="1"/>
          </p:cNvGrpSpPr>
          <p:nvPr userDrawn="1"/>
        </p:nvGrpSpPr>
        <p:grpSpPr bwMode="gray">
          <a:xfrm>
            <a:off x="457200" y="6154121"/>
            <a:ext cx="1681413" cy="360979"/>
            <a:chOff x="457200" y="1643393"/>
            <a:chExt cx="4492753" cy="964540"/>
          </a:xfrm>
        </p:grpSpPr>
        <p:pic>
          <p:nvPicPr>
            <p:cNvPr id="16" name="Picture 15"/>
            <p:cNvPicPr>
              <a:picLocks noChangeAspect="1"/>
            </p:cNvPicPr>
            <p:nvPr/>
          </p:nvPicPr>
          <p:blipFill>
            <a:blip r:embed="rId3"/>
            <a:stretch>
              <a:fillRect/>
            </a:stretch>
          </p:blipFill>
          <p:spPr bwMode="gray">
            <a:xfrm>
              <a:off x="457200" y="1643393"/>
              <a:ext cx="964540" cy="964540"/>
            </a:xfrm>
            <a:prstGeom prst="rect">
              <a:avLst/>
            </a:prstGeom>
          </p:spPr>
        </p:pic>
        <p:sp>
          <p:nvSpPr>
            <p:cNvPr id="17"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 name="Rectangle 3"/>
          <p:cNvSpPr/>
          <p:nvPr userDrawn="1"/>
        </p:nvSpPr>
        <p:spPr bwMode="auto">
          <a:xfrm>
            <a:off x="274702" y="1485604"/>
            <a:ext cx="5943600" cy="3654405"/>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6354" y="1485604"/>
            <a:ext cx="5943600" cy="1828800"/>
          </a:xfrm>
          <a:noFill/>
        </p:spPr>
        <p:txBody>
          <a:bodyPr lIns="146304" tIns="91440" rIns="146304" bIns="91440" anchor="t" anchorCtr="0"/>
          <a:lstStyle>
            <a:lvl1pPr>
              <a:defRPr sz="5400" spc="-100" baseline="0">
                <a:gradFill>
                  <a:gsLst>
                    <a:gs pos="76250">
                      <a:srgbClr val="FFFFFF"/>
                    </a:gs>
                    <a:gs pos="51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4702" y="3314384"/>
            <a:ext cx="5943600" cy="1825625"/>
          </a:xfrm>
        </p:spPr>
        <p:txBody>
          <a:bodyPr tIns="109728" bIns="109728">
            <a:noAutofit/>
          </a:bodyPr>
          <a:lstStyle>
            <a:lvl1pPr marL="0" indent="0">
              <a:spcBef>
                <a:spcPts val="0"/>
              </a:spcBef>
              <a:buNone/>
              <a:defRPr sz="3200">
                <a:gradFill>
                  <a:gsLst>
                    <a:gs pos="76250">
                      <a:srgbClr val="FFFFFF"/>
                    </a:gs>
                    <a:gs pos="51000">
                      <a:srgbClr val="FFFFFF"/>
                    </a:gs>
                  </a:gsLst>
                  <a:lin ang="5400000" scaled="0"/>
                </a:gradFill>
              </a:defRPr>
            </a:lvl1pPr>
          </a:lstStyle>
          <a:p>
            <a:pPr lvl="0"/>
            <a:r>
              <a:rPr lang="en-US" dirty="0"/>
              <a:t>Speaker Name</a:t>
            </a:r>
          </a:p>
        </p:txBody>
      </p:sp>
    </p:spTree>
    <p:extLst>
      <p:ext uri="{BB962C8B-B14F-4D97-AF65-F5344CB8AC3E}">
        <p14:creationId xmlns:p14="http://schemas.microsoft.com/office/powerpoint/2010/main" val="2649949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0" y="6162520"/>
            <a:ext cx="1645920" cy="352580"/>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6720706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image" Target="../media/image1.png"/><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8" r:id="rId24"/>
    <p:sldLayoutId id="2147484269" r:id="rId25"/>
    <p:sldLayoutId id="2147484270"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67"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hyperlink" Target="https://aka.ms/wincsp"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hyperlink" Target="http://drumbeat.windows.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40.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sz="4800" dirty="0"/>
              <a:t>Windows Tech Series</a:t>
            </a:r>
            <a:br>
              <a:rPr lang="en-US" sz="4800" dirty="0"/>
            </a:br>
            <a:r>
              <a:rPr lang="en-US" sz="3200" dirty="0"/>
              <a:t>Windows 10 Enterprise E3 in CSP</a:t>
            </a:r>
            <a:br>
              <a:rPr lang="en-US" sz="3600" dirty="0"/>
            </a:br>
            <a:r>
              <a:rPr lang="en-US" sz="2800" i="1"/>
              <a:t>Subscription Overview</a:t>
            </a:r>
            <a:endParaRPr lang="en-US" sz="4800" dirty="0"/>
          </a:p>
        </p:txBody>
      </p:sp>
      <p:sp>
        <p:nvSpPr>
          <p:cNvPr id="3" name="Text Placeholder 2"/>
          <p:cNvSpPr>
            <a:spLocks noGrp="1"/>
          </p:cNvSpPr>
          <p:nvPr>
            <p:ph type="body" sz="quarter" idx="14"/>
          </p:nvPr>
        </p:nvSpPr>
        <p:spPr/>
        <p:txBody>
          <a:bodyPr/>
          <a:lstStyle/>
          <a:p>
            <a:pPr>
              <a:lnSpc>
                <a:spcPct val="100000"/>
              </a:lnSpc>
            </a:pPr>
            <a:r>
              <a:rPr lang="en-US" dirty="0"/>
              <a:t>Speaker 1</a:t>
            </a:r>
          </a:p>
          <a:p>
            <a:pPr>
              <a:lnSpc>
                <a:spcPct val="100000"/>
              </a:lnSpc>
            </a:pPr>
            <a:r>
              <a:rPr lang="en-US" sz="1800" dirty="0"/>
              <a:t>Title</a:t>
            </a:r>
          </a:p>
          <a:p>
            <a:pPr>
              <a:lnSpc>
                <a:spcPct val="100000"/>
              </a:lnSpc>
            </a:pPr>
            <a:r>
              <a:rPr lang="en-US" dirty="0"/>
              <a:t>Speaker 2</a:t>
            </a:r>
          </a:p>
          <a:p>
            <a:pPr>
              <a:lnSpc>
                <a:spcPct val="100000"/>
              </a:lnSpc>
            </a:pPr>
            <a:r>
              <a:rPr lang="en-US" sz="1800" dirty="0"/>
              <a:t>Title</a:t>
            </a:r>
          </a:p>
        </p:txBody>
      </p:sp>
    </p:spTree>
    <p:extLst>
      <p:ext uri="{BB962C8B-B14F-4D97-AF65-F5344CB8AC3E}">
        <p14:creationId xmlns:p14="http://schemas.microsoft.com/office/powerpoint/2010/main" val="40103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365041" y="3045944"/>
            <a:ext cx="6042826" cy="1565516"/>
          </a:xfrm>
          <a:prstGeom prst="rect">
            <a:avLst/>
          </a:prstGeom>
          <a:solidFill>
            <a:schemeClr val="accent1"/>
          </a:solidFill>
        </p:spPr>
        <p:txBody>
          <a:bodyPr wrap="square" lIns="186521" tIns="149217" rIns="186521" bIns="149217" rtlCol="0" anchor="ctr">
            <a:noAutofit/>
          </a:bodyPr>
          <a:lstStyle/>
          <a:p>
            <a:pPr>
              <a:lnSpc>
                <a:spcPct val="90000"/>
              </a:lnSpc>
              <a:spcAft>
                <a:spcPts val="612"/>
              </a:spcAft>
            </a:pPr>
            <a:r>
              <a:rPr lang="en-US" sz="3672" dirty="0">
                <a:solidFill>
                  <a:schemeClr val="bg1"/>
                </a:solidFill>
                <a:latin typeface="+mj-lt"/>
              </a:rPr>
              <a:t>Managed by a trusted partner</a:t>
            </a:r>
          </a:p>
        </p:txBody>
      </p:sp>
      <p:sp>
        <p:nvSpPr>
          <p:cNvPr id="13" name="TextBox 12"/>
          <p:cNvSpPr txBox="1"/>
          <p:nvPr/>
        </p:nvSpPr>
        <p:spPr>
          <a:xfrm>
            <a:off x="365041" y="1278399"/>
            <a:ext cx="6042826" cy="1565516"/>
          </a:xfrm>
          <a:prstGeom prst="rect">
            <a:avLst/>
          </a:prstGeom>
          <a:solidFill>
            <a:schemeClr val="accent1"/>
          </a:solidFill>
        </p:spPr>
        <p:txBody>
          <a:bodyPr wrap="square" lIns="186521" tIns="149217" rIns="186521" bIns="149217" rtlCol="0" anchor="ctr">
            <a:noAutofit/>
          </a:bodyPr>
          <a:lstStyle/>
          <a:p>
            <a:pPr>
              <a:lnSpc>
                <a:spcPct val="90000"/>
              </a:lnSpc>
              <a:spcAft>
                <a:spcPts val="612"/>
              </a:spcAft>
            </a:pPr>
            <a:r>
              <a:rPr lang="en-US" sz="3672" dirty="0">
                <a:solidFill>
                  <a:schemeClr val="bg1"/>
                </a:solidFill>
                <a:latin typeface="+mj-lt"/>
              </a:rPr>
              <a:t>The most secure edition of Windows</a:t>
            </a:r>
          </a:p>
        </p:txBody>
      </p:sp>
      <p:sp>
        <p:nvSpPr>
          <p:cNvPr id="14" name="TextBox 13"/>
          <p:cNvSpPr txBox="1"/>
          <p:nvPr/>
        </p:nvSpPr>
        <p:spPr>
          <a:xfrm>
            <a:off x="365041" y="4813490"/>
            <a:ext cx="6042826" cy="1565516"/>
          </a:xfrm>
          <a:prstGeom prst="rect">
            <a:avLst/>
          </a:prstGeom>
          <a:solidFill>
            <a:schemeClr val="accent1"/>
          </a:solidFill>
        </p:spPr>
        <p:txBody>
          <a:bodyPr wrap="square" lIns="186521" tIns="149217" rIns="186521" bIns="149217" rtlCol="0" anchor="ctr">
            <a:noAutofit/>
          </a:bodyPr>
          <a:lstStyle/>
          <a:p>
            <a:pPr>
              <a:lnSpc>
                <a:spcPct val="90000"/>
              </a:lnSpc>
              <a:spcAft>
                <a:spcPts val="612"/>
              </a:spcAft>
            </a:pPr>
            <a:r>
              <a:rPr lang="en-US" sz="3672" dirty="0">
                <a:solidFill>
                  <a:schemeClr val="bg1"/>
                </a:solidFill>
                <a:latin typeface="+mj-lt"/>
              </a:rPr>
              <a:t>For the small business price of $7 per user, per month</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2029" b="10631"/>
          <a:stretch/>
        </p:blipFill>
        <p:spPr>
          <a:xfrm>
            <a:off x="6407867" y="-1"/>
            <a:ext cx="6027726" cy="6994525"/>
          </a:xfrm>
          <a:prstGeom prst="rect">
            <a:avLst/>
          </a:prstGeom>
        </p:spPr>
      </p:pic>
      <p:sp>
        <p:nvSpPr>
          <p:cNvPr id="6" name="Title 1"/>
          <p:cNvSpPr>
            <a:spLocks noGrp="1"/>
          </p:cNvSpPr>
          <p:nvPr>
            <p:ph type="title"/>
          </p:nvPr>
        </p:nvSpPr>
        <p:spPr/>
        <p:txBody>
          <a:bodyPr/>
          <a:lstStyle/>
          <a:p>
            <a:r>
              <a:rPr lang="en-US" dirty="0">
                <a:solidFill>
                  <a:srgbClr val="0070C0"/>
                </a:solidFill>
              </a:rPr>
              <a:t>Why E3 in CSP?</a:t>
            </a:r>
          </a:p>
        </p:txBody>
      </p:sp>
      <p:sp>
        <p:nvSpPr>
          <p:cNvPr id="7" name="TextBox 6"/>
          <p:cNvSpPr txBox="1"/>
          <p:nvPr/>
        </p:nvSpPr>
        <p:spPr>
          <a:xfrm>
            <a:off x="6407866" y="-1"/>
            <a:ext cx="6027725" cy="6994525"/>
          </a:xfrm>
          <a:prstGeom prst="rect">
            <a:avLst/>
          </a:prstGeom>
          <a:solidFill>
            <a:schemeClr val="bg1">
              <a:alpha val="85000"/>
            </a:schemeClr>
          </a:solidFill>
        </p:spPr>
        <p:txBody>
          <a:bodyPr wrap="square" lIns="186521" tIns="149217" rIns="186521" bIns="149217" rtlCol="0" anchor="ctr">
            <a:noAutofit/>
          </a:bodyPr>
          <a:lstStyle/>
          <a:p>
            <a:pPr algn="ctr">
              <a:lnSpc>
                <a:spcPct val="90000"/>
              </a:lnSpc>
              <a:spcAft>
                <a:spcPts val="612"/>
              </a:spcAft>
            </a:pPr>
            <a:r>
              <a:rPr lang="en-US" sz="4896" dirty="0">
                <a:gradFill>
                  <a:gsLst>
                    <a:gs pos="2917">
                      <a:schemeClr val="tx1"/>
                    </a:gs>
                    <a:gs pos="30000">
                      <a:schemeClr val="tx1"/>
                    </a:gs>
                  </a:gsLst>
                  <a:lin ang="5400000" scaled="0"/>
                </a:gradFill>
                <a:latin typeface="+mj-lt"/>
              </a:rPr>
              <a:t>Now all businesses, regardless of size, can realize the full Windows security vision</a:t>
            </a:r>
          </a:p>
        </p:txBody>
      </p:sp>
    </p:spTree>
    <p:extLst>
      <p:ext uri="{BB962C8B-B14F-4D97-AF65-F5344CB8AC3E}">
        <p14:creationId xmlns:p14="http://schemas.microsoft.com/office/powerpoint/2010/main" val="283016161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Isosceles Triangle 37"/>
          <p:cNvSpPr/>
          <p:nvPr/>
        </p:nvSpPr>
        <p:spPr bwMode="auto">
          <a:xfrm rot="5400000">
            <a:off x="5523833" y="2240671"/>
            <a:ext cx="690363" cy="230122"/>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3" name="Isosceles Triangle 42"/>
          <p:cNvSpPr/>
          <p:nvPr/>
        </p:nvSpPr>
        <p:spPr bwMode="auto">
          <a:xfrm rot="5400000">
            <a:off x="5523834" y="3379173"/>
            <a:ext cx="690361" cy="230122"/>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7" name="Isosceles Triangle 46"/>
          <p:cNvSpPr/>
          <p:nvPr/>
        </p:nvSpPr>
        <p:spPr bwMode="auto">
          <a:xfrm rot="5400000">
            <a:off x="5523834" y="4529788"/>
            <a:ext cx="690361" cy="230122"/>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Isosceles Triangle 50"/>
          <p:cNvSpPr/>
          <p:nvPr/>
        </p:nvSpPr>
        <p:spPr bwMode="auto">
          <a:xfrm rot="5400000">
            <a:off x="5523834" y="5680401"/>
            <a:ext cx="690361" cy="230122"/>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36" name="Straight Connector 35"/>
          <p:cNvCxnSpPr/>
          <p:nvPr/>
        </p:nvCxnSpPr>
        <p:spPr>
          <a:xfrm>
            <a:off x="485352" y="1562415"/>
            <a:ext cx="5244380" cy="0"/>
          </a:xfrm>
          <a:prstGeom prst="line">
            <a:avLst/>
          </a:prstGeom>
          <a:ln w="190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r>
              <a:rPr lang="en-US" dirty="0"/>
              <a:t>Completing the CSP Stack</a:t>
            </a:r>
          </a:p>
        </p:txBody>
      </p:sp>
      <p:sp>
        <p:nvSpPr>
          <p:cNvPr id="5" name="Rectangle 4"/>
          <p:cNvSpPr/>
          <p:nvPr/>
        </p:nvSpPr>
        <p:spPr bwMode="auto">
          <a:xfrm>
            <a:off x="992460" y="4126702"/>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Enterprise Mobility Suite (EMS)</a:t>
            </a:r>
          </a:p>
        </p:txBody>
      </p:sp>
      <p:sp>
        <p:nvSpPr>
          <p:cNvPr id="8" name="Rectangle 7"/>
          <p:cNvSpPr/>
          <p:nvPr/>
        </p:nvSpPr>
        <p:spPr bwMode="auto">
          <a:xfrm>
            <a:off x="992458" y="1830240"/>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Dynamics CRM Online</a:t>
            </a:r>
          </a:p>
        </p:txBody>
      </p:sp>
      <p:sp>
        <p:nvSpPr>
          <p:cNvPr id="9" name="Rectangle 8"/>
          <p:cNvSpPr/>
          <p:nvPr/>
        </p:nvSpPr>
        <p:spPr bwMode="auto">
          <a:xfrm>
            <a:off x="992459" y="2978472"/>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Office 365 E3</a:t>
            </a:r>
          </a:p>
        </p:txBody>
      </p:sp>
      <p:sp>
        <p:nvSpPr>
          <p:cNvPr id="15" name="Rectangle 14"/>
          <p:cNvSpPr/>
          <p:nvPr/>
        </p:nvSpPr>
        <p:spPr bwMode="auto">
          <a:xfrm>
            <a:off x="489822" y="4126702"/>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Cloud </a:t>
            </a:r>
            <a:br>
              <a:rPr lang="en-US" sz="1428" dirty="0">
                <a:gradFill>
                  <a:gsLst>
                    <a:gs pos="0">
                      <a:srgbClr val="FFFFFF"/>
                    </a:gs>
                    <a:gs pos="100000">
                      <a:srgbClr val="FFFFFF"/>
                    </a:gs>
                  </a:gsLst>
                  <a:lin ang="5400000" scaled="0"/>
                </a:gradFill>
                <a:ea typeface="Segoe UI" pitchFamily="34" charset="0"/>
                <a:cs typeface="Segoe UI" pitchFamily="34" charset="0"/>
              </a:rPr>
            </a:br>
            <a:r>
              <a:rPr lang="en-US" sz="1428" dirty="0" err="1">
                <a:gradFill>
                  <a:gsLst>
                    <a:gs pos="0">
                      <a:srgbClr val="FFFFFF"/>
                    </a:gs>
                    <a:gs pos="100000">
                      <a:srgbClr val="FFFFFF"/>
                    </a:gs>
                  </a:gsLst>
                  <a:lin ang="5400000" scaled="0"/>
                </a:gradFill>
                <a:ea typeface="Segoe UI" pitchFamily="34" charset="0"/>
                <a:cs typeface="Segoe UI" pitchFamily="34" charset="0"/>
              </a:rPr>
              <a:t>Mgmt</a:t>
            </a:r>
            <a:endParaRPr lang="en-US" sz="1428" dirty="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489820" y="5274933"/>
            <a:ext cx="502638" cy="1071613"/>
          </a:xfrm>
          <a:prstGeom prst="rect">
            <a:avLst/>
          </a:prstGeom>
          <a:solidFill>
            <a:schemeClr val="bg1">
              <a:lumMod val="75000"/>
              <a:alpha val="75000"/>
            </a:schemeClr>
          </a:solidFill>
          <a:ln w="3810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Operating System</a:t>
            </a:r>
          </a:p>
        </p:txBody>
      </p:sp>
      <p:sp>
        <p:nvSpPr>
          <p:cNvPr id="17" name="Rectangle 16"/>
          <p:cNvSpPr/>
          <p:nvPr/>
        </p:nvSpPr>
        <p:spPr bwMode="auto">
          <a:xfrm>
            <a:off x="489820" y="1830240"/>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dirty="0">
                <a:gradFill>
                  <a:gsLst>
                    <a:gs pos="0">
                      <a:srgbClr val="FFFFFF"/>
                    </a:gs>
                    <a:gs pos="100000">
                      <a:srgbClr val="FFFFFF"/>
                    </a:gs>
                  </a:gsLst>
                  <a:lin ang="5400000" scaled="0"/>
                </a:gradFill>
                <a:ea typeface="Segoe UI" pitchFamily="34" charset="0"/>
                <a:cs typeface="Segoe UI" pitchFamily="34" charset="0"/>
              </a:rPr>
              <a:t>CRM</a:t>
            </a:r>
          </a:p>
        </p:txBody>
      </p:sp>
      <p:sp>
        <p:nvSpPr>
          <p:cNvPr id="18" name="Rectangle 17"/>
          <p:cNvSpPr/>
          <p:nvPr/>
        </p:nvSpPr>
        <p:spPr bwMode="auto">
          <a:xfrm>
            <a:off x="489821" y="2978472"/>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Productivity</a:t>
            </a:r>
          </a:p>
        </p:txBody>
      </p:sp>
      <p:sp>
        <p:nvSpPr>
          <p:cNvPr id="7" name="Rectangle 6"/>
          <p:cNvSpPr/>
          <p:nvPr/>
        </p:nvSpPr>
        <p:spPr bwMode="auto">
          <a:xfrm>
            <a:off x="992458" y="5274933"/>
            <a:ext cx="4763514" cy="1071613"/>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Missing</a:t>
            </a:r>
          </a:p>
          <a:p>
            <a:pPr algn="ctr" defTabSz="951028" fontAlgn="base">
              <a:lnSpc>
                <a:spcPct val="90000"/>
              </a:lnSpc>
              <a:spcBef>
                <a:spcPct val="0"/>
              </a:spcBef>
              <a:spcAft>
                <a:spcPct val="0"/>
              </a:spcAft>
            </a:pPr>
            <a:r>
              <a:rPr lang="en-US" sz="1632" dirty="0">
                <a:gradFill>
                  <a:gsLst>
                    <a:gs pos="0">
                      <a:srgbClr val="FFFFFF"/>
                    </a:gs>
                    <a:gs pos="100000">
                      <a:srgbClr val="FFFFFF"/>
                    </a:gs>
                  </a:gsLst>
                  <a:lin ang="5400000" scaled="0"/>
                </a:gradFill>
                <a:ea typeface="Segoe UI" pitchFamily="34" charset="0"/>
                <a:cs typeface="Segoe UI" pitchFamily="34" charset="0"/>
              </a:rPr>
              <a:t>(Per device, perpetual licenses </a:t>
            </a:r>
            <a:br>
              <a:rPr lang="en-US" sz="1632" dirty="0">
                <a:gradFill>
                  <a:gsLst>
                    <a:gs pos="0">
                      <a:srgbClr val="FFFFFF"/>
                    </a:gs>
                    <a:gs pos="100000">
                      <a:srgbClr val="FFFFFF"/>
                    </a:gs>
                  </a:gsLst>
                  <a:lin ang="5400000" scaled="0"/>
                </a:gradFill>
                <a:ea typeface="Segoe UI" pitchFamily="34" charset="0"/>
                <a:cs typeface="Segoe UI" pitchFamily="34" charset="0"/>
              </a:rPr>
            </a:br>
            <a:r>
              <a:rPr lang="en-US" sz="1632" dirty="0">
                <a:gradFill>
                  <a:gsLst>
                    <a:gs pos="0">
                      <a:srgbClr val="FFFFFF"/>
                    </a:gs>
                    <a:gs pos="100000">
                      <a:srgbClr val="FFFFFF"/>
                    </a:gs>
                  </a:gsLst>
                  <a:lin ang="5400000" scaled="0"/>
                </a:gradFill>
                <a:ea typeface="Segoe UI" pitchFamily="34" charset="0"/>
                <a:cs typeface="Segoe UI" pitchFamily="34" charset="0"/>
              </a:rPr>
              <a:t>through Open)</a:t>
            </a:r>
          </a:p>
        </p:txBody>
      </p:sp>
      <p:sp>
        <p:nvSpPr>
          <p:cNvPr id="2" name="TextBox 1"/>
          <p:cNvSpPr txBox="1"/>
          <p:nvPr/>
        </p:nvSpPr>
        <p:spPr>
          <a:xfrm>
            <a:off x="2499607" y="1382717"/>
            <a:ext cx="1037901" cy="320182"/>
          </a:xfrm>
          <a:prstGeom prst="rect">
            <a:avLst/>
          </a:prstGeom>
          <a:solidFill>
            <a:schemeClr val="bg1"/>
          </a:solidFill>
        </p:spPr>
        <p:txBody>
          <a:bodyPr wrap="square" lIns="0" tIns="0" rIns="0" bIns="0" rtlCol="0" anchor="ctr" anchorCtr="0">
            <a:spAutoFit/>
          </a:bodyPr>
          <a:lstStyle/>
          <a:p>
            <a:pPr algn="ctr"/>
            <a:r>
              <a:rPr lang="en-US" sz="2040" b="1" dirty="0">
                <a:gradFill>
                  <a:gsLst>
                    <a:gs pos="2917">
                      <a:srgbClr val="505050"/>
                    </a:gs>
                    <a:gs pos="30000">
                      <a:srgbClr val="505050"/>
                    </a:gs>
                  </a:gsLst>
                  <a:lin ang="5400000" scaled="0"/>
                </a:gradFill>
              </a:rPr>
              <a:t>Today</a:t>
            </a:r>
          </a:p>
        </p:txBody>
      </p:sp>
      <p:grpSp>
        <p:nvGrpSpPr>
          <p:cNvPr id="54" name="Group 53"/>
          <p:cNvGrpSpPr/>
          <p:nvPr/>
        </p:nvGrpSpPr>
        <p:grpSpPr>
          <a:xfrm>
            <a:off x="6407991" y="1382718"/>
            <a:ext cx="5280725" cy="4963828"/>
            <a:chOff x="6282050" y="1355729"/>
            <a:chExt cx="5177651" cy="4866940"/>
          </a:xfrm>
        </p:grpSpPr>
        <p:cxnSp>
          <p:nvCxnSpPr>
            <p:cNvPr id="37" name="Straight Connector 36"/>
            <p:cNvCxnSpPr/>
            <p:nvPr/>
          </p:nvCxnSpPr>
          <p:spPr>
            <a:xfrm>
              <a:off x="6282050" y="1531919"/>
              <a:ext cx="5142016" cy="0"/>
            </a:xfrm>
            <a:prstGeom prst="line">
              <a:avLst/>
            </a:prstGeom>
            <a:ln w="190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bwMode="auto">
            <a:xfrm>
              <a:off x="6789165" y="4046154"/>
              <a:ext cx="4670536" cy="10506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Enterprise Mobility Suite (EMS)</a:t>
              </a:r>
            </a:p>
          </p:txBody>
        </p:sp>
        <p:sp>
          <p:nvSpPr>
            <p:cNvPr id="11" name="Rectangle 10"/>
            <p:cNvSpPr/>
            <p:nvPr/>
          </p:nvSpPr>
          <p:spPr bwMode="auto">
            <a:xfrm>
              <a:off x="6789163" y="5171973"/>
              <a:ext cx="4670536" cy="1050696"/>
            </a:xfrm>
            <a:prstGeom prst="rect">
              <a:avLst/>
            </a:prstGeom>
            <a:solidFill>
              <a:schemeClr val="accent3"/>
            </a:solidFill>
            <a:ln w="3810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Windows 10 Enterprise E3</a:t>
              </a:r>
            </a:p>
          </p:txBody>
        </p:sp>
        <p:sp>
          <p:nvSpPr>
            <p:cNvPr id="12" name="Rectangle 11"/>
            <p:cNvSpPr/>
            <p:nvPr/>
          </p:nvSpPr>
          <p:spPr bwMode="auto">
            <a:xfrm>
              <a:off x="6789163" y="1794517"/>
              <a:ext cx="4670536" cy="10506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Dynamics CRM Online</a:t>
              </a:r>
            </a:p>
          </p:txBody>
        </p:sp>
        <p:sp>
          <p:nvSpPr>
            <p:cNvPr id="13" name="Rectangle 12"/>
            <p:cNvSpPr/>
            <p:nvPr/>
          </p:nvSpPr>
          <p:spPr bwMode="auto">
            <a:xfrm>
              <a:off x="6789164" y="2920336"/>
              <a:ext cx="4670536" cy="10506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Office 365 E3</a:t>
              </a:r>
            </a:p>
          </p:txBody>
        </p:sp>
        <p:sp>
          <p:nvSpPr>
            <p:cNvPr id="30" name="Rectangle 29"/>
            <p:cNvSpPr/>
            <p:nvPr/>
          </p:nvSpPr>
          <p:spPr bwMode="auto">
            <a:xfrm>
              <a:off x="6298311" y="4046154"/>
              <a:ext cx="492827" cy="1050696"/>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Cloud </a:t>
              </a:r>
              <a:br>
                <a:rPr lang="en-US" sz="1428" dirty="0">
                  <a:gradFill>
                    <a:gsLst>
                      <a:gs pos="0">
                        <a:srgbClr val="FFFFFF"/>
                      </a:gs>
                      <a:gs pos="100000">
                        <a:srgbClr val="FFFFFF"/>
                      </a:gs>
                    </a:gsLst>
                    <a:lin ang="5400000" scaled="0"/>
                  </a:gradFill>
                  <a:ea typeface="Segoe UI" pitchFamily="34" charset="0"/>
                  <a:cs typeface="Segoe UI" pitchFamily="34" charset="0"/>
                </a:rPr>
              </a:br>
              <a:r>
                <a:rPr lang="en-US" sz="1428" dirty="0" err="1">
                  <a:gradFill>
                    <a:gsLst>
                      <a:gs pos="0">
                        <a:srgbClr val="FFFFFF"/>
                      </a:gs>
                      <a:gs pos="100000">
                        <a:srgbClr val="FFFFFF"/>
                      </a:gs>
                    </a:gsLst>
                    <a:lin ang="5400000" scaled="0"/>
                  </a:gradFill>
                  <a:ea typeface="Segoe UI" pitchFamily="34" charset="0"/>
                  <a:cs typeface="Segoe UI" pitchFamily="34" charset="0"/>
                </a:rPr>
                <a:t>Mgmt</a:t>
              </a:r>
              <a:endParaRPr lang="en-US" sz="1428" dirty="0">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p:cNvSpPr/>
            <p:nvPr/>
          </p:nvSpPr>
          <p:spPr bwMode="auto">
            <a:xfrm>
              <a:off x="6298309" y="5171973"/>
              <a:ext cx="492827" cy="1050696"/>
            </a:xfrm>
            <a:prstGeom prst="rect">
              <a:avLst/>
            </a:prstGeom>
            <a:solidFill>
              <a:schemeClr val="accent3">
                <a:alpha val="75000"/>
              </a:schemeClr>
            </a:solidFill>
            <a:ln w="3810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Operating System</a:t>
              </a:r>
            </a:p>
          </p:txBody>
        </p:sp>
        <p:sp>
          <p:nvSpPr>
            <p:cNvPr id="32" name="Rectangle 31"/>
            <p:cNvSpPr/>
            <p:nvPr/>
          </p:nvSpPr>
          <p:spPr bwMode="auto">
            <a:xfrm>
              <a:off x="6298309" y="1794517"/>
              <a:ext cx="492827" cy="1050696"/>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dirty="0">
                  <a:gradFill>
                    <a:gsLst>
                      <a:gs pos="0">
                        <a:srgbClr val="FFFFFF"/>
                      </a:gs>
                      <a:gs pos="100000">
                        <a:srgbClr val="FFFFFF"/>
                      </a:gs>
                    </a:gsLst>
                    <a:lin ang="5400000" scaled="0"/>
                  </a:gradFill>
                  <a:ea typeface="Segoe UI" pitchFamily="34" charset="0"/>
                  <a:cs typeface="Segoe UI" pitchFamily="34" charset="0"/>
                </a:rPr>
                <a:t>CRM</a:t>
              </a:r>
            </a:p>
          </p:txBody>
        </p:sp>
        <p:sp>
          <p:nvSpPr>
            <p:cNvPr id="33" name="Rectangle 32"/>
            <p:cNvSpPr/>
            <p:nvPr/>
          </p:nvSpPr>
          <p:spPr bwMode="auto">
            <a:xfrm>
              <a:off x="6298310" y="2920336"/>
              <a:ext cx="492827" cy="1050696"/>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Productivity</a:t>
              </a:r>
            </a:p>
          </p:txBody>
        </p:sp>
        <p:sp>
          <p:nvSpPr>
            <p:cNvPr id="23" name="TextBox 22"/>
            <p:cNvSpPr txBox="1"/>
            <p:nvPr/>
          </p:nvSpPr>
          <p:spPr>
            <a:xfrm>
              <a:off x="7041757" y="1355729"/>
              <a:ext cx="3705416" cy="313932"/>
            </a:xfrm>
            <a:prstGeom prst="rect">
              <a:avLst/>
            </a:prstGeom>
            <a:solidFill>
              <a:schemeClr val="bg1"/>
            </a:solidFill>
          </p:spPr>
          <p:txBody>
            <a:bodyPr wrap="square" lIns="0" tIns="0" rIns="0" bIns="0" rtlCol="0" anchor="ctr" anchorCtr="0">
              <a:spAutoFit/>
            </a:bodyPr>
            <a:lstStyle/>
            <a:p>
              <a:pPr algn="ctr"/>
              <a:r>
                <a:rPr lang="en-US" sz="2040" b="1" dirty="0">
                  <a:gradFill>
                    <a:gsLst>
                      <a:gs pos="2917">
                        <a:srgbClr val="505050"/>
                      </a:gs>
                      <a:gs pos="30000">
                        <a:srgbClr val="505050"/>
                      </a:gs>
                    </a:gsLst>
                    <a:lin ang="5400000" scaled="0"/>
                  </a:gradFill>
                </a:rPr>
                <a:t>Coming September 1</a:t>
              </a:r>
              <a:r>
                <a:rPr lang="en-US" sz="2040" b="1" baseline="30000" dirty="0">
                  <a:gradFill>
                    <a:gsLst>
                      <a:gs pos="2917">
                        <a:srgbClr val="505050"/>
                      </a:gs>
                      <a:gs pos="30000">
                        <a:srgbClr val="505050"/>
                      </a:gs>
                    </a:gsLst>
                    <a:lin ang="5400000" scaled="0"/>
                  </a:gradFill>
                </a:rPr>
                <a:t>st</a:t>
              </a:r>
              <a:r>
                <a:rPr lang="en-US" sz="2040" b="1" dirty="0">
                  <a:gradFill>
                    <a:gsLst>
                      <a:gs pos="2917">
                        <a:srgbClr val="505050"/>
                      </a:gs>
                      <a:gs pos="30000">
                        <a:srgbClr val="505050"/>
                      </a:gs>
                    </a:gsLst>
                    <a:lin ang="5400000" scaled="0"/>
                  </a:gradFill>
                </a:rPr>
                <a:t> 2016</a:t>
              </a:r>
            </a:p>
          </p:txBody>
        </p:sp>
      </p:grpSp>
    </p:spTree>
    <p:extLst>
      <p:ext uri="{BB962C8B-B14F-4D97-AF65-F5344CB8AC3E}">
        <p14:creationId xmlns:p14="http://schemas.microsoft.com/office/powerpoint/2010/main" val="29502127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5481" y="295275"/>
            <a:ext cx="11887878" cy="6316883"/>
          </a:xfrm>
        </p:spPr>
        <p:txBody>
          <a:bodyPr anchor="ctr"/>
          <a:lstStyle/>
          <a:p>
            <a:r>
              <a:rPr lang="en-US" dirty="0"/>
              <a:t>The </a:t>
            </a:r>
            <a:br>
              <a:rPr lang="en-US" dirty="0"/>
            </a:br>
            <a:r>
              <a:rPr lang="en-US" dirty="0"/>
              <a:t>Complete </a:t>
            </a:r>
            <a:br>
              <a:rPr lang="en-US" dirty="0"/>
            </a:br>
            <a:r>
              <a:rPr lang="en-US" dirty="0"/>
              <a:t>Partner </a:t>
            </a:r>
            <a:br>
              <a:rPr lang="en-US" dirty="0"/>
            </a:br>
            <a:r>
              <a:rPr lang="en-US" dirty="0"/>
              <a:t>Managed </a:t>
            </a:r>
            <a:br>
              <a:rPr lang="en-US" dirty="0"/>
            </a:br>
            <a:r>
              <a:rPr lang="en-US" dirty="0"/>
              <a:t>IT Solution</a:t>
            </a:r>
          </a:p>
        </p:txBody>
      </p:sp>
      <p:sp>
        <p:nvSpPr>
          <p:cNvPr id="30" name="Rectangle 29"/>
          <p:cNvSpPr/>
          <p:nvPr/>
        </p:nvSpPr>
        <p:spPr bwMode="auto">
          <a:xfrm>
            <a:off x="3927141" y="438323"/>
            <a:ext cx="8104323" cy="6052596"/>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b"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Partner added Management Services</a:t>
            </a:r>
          </a:p>
        </p:txBody>
      </p:sp>
      <p:sp>
        <p:nvSpPr>
          <p:cNvPr id="34" name="Rectangle 33"/>
          <p:cNvSpPr/>
          <p:nvPr/>
        </p:nvSpPr>
        <p:spPr bwMode="auto">
          <a:xfrm>
            <a:off x="4076358" y="578679"/>
            <a:ext cx="7787238" cy="5268744"/>
          </a:xfrm>
          <a:prstGeom prst="rect">
            <a:avLst/>
          </a:prstGeom>
          <a:solidFill>
            <a:schemeClr val="tx1">
              <a:lumMod val="60000"/>
              <a:lumOff val="40000"/>
            </a:schemeClr>
          </a:solidFill>
          <a:ln w="22225">
            <a:solidFill>
              <a:schemeClr val="bg1">
                <a:lumMod val="50000"/>
              </a:schemeClr>
            </a:solidFill>
            <a:prstDash val="sysDash"/>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New Windows 10 Pro Device</a:t>
            </a:r>
          </a:p>
        </p:txBody>
      </p:sp>
      <p:sp>
        <p:nvSpPr>
          <p:cNvPr id="31" name="Rectangle 30"/>
          <p:cNvSpPr/>
          <p:nvPr/>
        </p:nvSpPr>
        <p:spPr bwMode="auto">
          <a:xfrm>
            <a:off x="9591059" y="1195803"/>
            <a:ext cx="2104669" cy="451657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Partner added</a:t>
            </a:r>
            <a:br>
              <a:rPr lang="en-US" sz="2448" dirty="0">
                <a:gradFill>
                  <a:gsLst>
                    <a:gs pos="0">
                      <a:srgbClr val="FFFFFF"/>
                    </a:gs>
                    <a:gs pos="100000">
                      <a:srgbClr val="FFFFFF"/>
                    </a:gs>
                  </a:gsLst>
                  <a:lin ang="5400000" scaled="0"/>
                </a:gradFill>
                <a:ea typeface="Segoe UI" pitchFamily="34" charset="0"/>
                <a:cs typeface="Segoe UI" pitchFamily="34" charset="0"/>
              </a:rPr>
            </a:br>
            <a:r>
              <a:rPr lang="en-US" sz="2448" dirty="0">
                <a:gradFill>
                  <a:gsLst>
                    <a:gs pos="0">
                      <a:srgbClr val="FFFFFF"/>
                    </a:gs>
                    <a:gs pos="100000">
                      <a:srgbClr val="FFFFFF"/>
                    </a:gs>
                  </a:gsLst>
                  <a:lin ang="5400000" scaled="0"/>
                </a:gradFill>
                <a:ea typeface="Segoe UI" pitchFamily="34" charset="0"/>
                <a:cs typeface="Segoe UI" pitchFamily="34" charset="0"/>
              </a:rPr>
              <a:t>IP Services</a:t>
            </a:r>
          </a:p>
        </p:txBody>
      </p:sp>
      <p:sp>
        <p:nvSpPr>
          <p:cNvPr id="15" name="Rectangle 14"/>
          <p:cNvSpPr/>
          <p:nvPr/>
        </p:nvSpPr>
        <p:spPr bwMode="auto">
          <a:xfrm>
            <a:off x="4732199" y="3492531"/>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Enterprise Mobility Suite (EMS)</a:t>
            </a:r>
          </a:p>
        </p:txBody>
      </p:sp>
      <p:sp>
        <p:nvSpPr>
          <p:cNvPr id="16" name="Rectangle 15"/>
          <p:cNvSpPr/>
          <p:nvPr/>
        </p:nvSpPr>
        <p:spPr bwMode="auto">
          <a:xfrm>
            <a:off x="4732197" y="1196070"/>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Dynamics CRM Online</a:t>
            </a:r>
          </a:p>
        </p:txBody>
      </p:sp>
      <p:sp>
        <p:nvSpPr>
          <p:cNvPr id="17" name="Rectangle 16"/>
          <p:cNvSpPr/>
          <p:nvPr/>
        </p:nvSpPr>
        <p:spPr bwMode="auto">
          <a:xfrm>
            <a:off x="4732198" y="2344301"/>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Office 365 E3</a:t>
            </a:r>
          </a:p>
        </p:txBody>
      </p:sp>
      <p:sp>
        <p:nvSpPr>
          <p:cNvPr id="18" name="Rectangle 17"/>
          <p:cNvSpPr/>
          <p:nvPr/>
        </p:nvSpPr>
        <p:spPr bwMode="auto">
          <a:xfrm>
            <a:off x="4229562" y="3492531"/>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Cloud </a:t>
            </a:r>
            <a:br>
              <a:rPr lang="en-US" sz="1428" dirty="0">
                <a:gradFill>
                  <a:gsLst>
                    <a:gs pos="0">
                      <a:srgbClr val="FFFFFF"/>
                    </a:gs>
                    <a:gs pos="100000">
                      <a:srgbClr val="FFFFFF"/>
                    </a:gs>
                  </a:gsLst>
                  <a:lin ang="5400000" scaled="0"/>
                </a:gradFill>
                <a:ea typeface="Segoe UI" pitchFamily="34" charset="0"/>
                <a:cs typeface="Segoe UI" pitchFamily="34" charset="0"/>
              </a:rPr>
            </a:br>
            <a:r>
              <a:rPr lang="en-US" sz="1428" dirty="0" err="1">
                <a:gradFill>
                  <a:gsLst>
                    <a:gs pos="0">
                      <a:srgbClr val="FFFFFF"/>
                    </a:gs>
                    <a:gs pos="100000">
                      <a:srgbClr val="FFFFFF"/>
                    </a:gs>
                  </a:gsLst>
                  <a:lin ang="5400000" scaled="0"/>
                </a:gradFill>
                <a:ea typeface="Segoe UI" pitchFamily="34" charset="0"/>
                <a:cs typeface="Segoe UI" pitchFamily="34" charset="0"/>
              </a:rPr>
              <a:t>Mgmt</a:t>
            </a:r>
            <a:endParaRPr lang="en-US" sz="1428" dirty="0">
              <a:gradFill>
                <a:gsLst>
                  <a:gs pos="0">
                    <a:srgbClr val="FFFFFF"/>
                  </a:gs>
                  <a:gs pos="100000">
                    <a:srgbClr val="FFFFFF"/>
                  </a:gs>
                </a:gsLst>
                <a:lin ang="5400000" scaled="0"/>
              </a:gradFill>
              <a:ea typeface="Segoe UI" pitchFamily="34" charset="0"/>
              <a:cs typeface="Segoe UI" pitchFamily="34" charset="0"/>
            </a:endParaRPr>
          </a:p>
        </p:txBody>
      </p:sp>
      <p:sp>
        <p:nvSpPr>
          <p:cNvPr id="23" name="Rectangle 22"/>
          <p:cNvSpPr/>
          <p:nvPr/>
        </p:nvSpPr>
        <p:spPr bwMode="auto">
          <a:xfrm>
            <a:off x="4229560" y="4640763"/>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Operating System</a:t>
            </a:r>
          </a:p>
        </p:txBody>
      </p:sp>
      <p:sp>
        <p:nvSpPr>
          <p:cNvPr id="24" name="Rectangle 23"/>
          <p:cNvSpPr/>
          <p:nvPr/>
        </p:nvSpPr>
        <p:spPr bwMode="auto">
          <a:xfrm>
            <a:off x="4229560" y="1196070"/>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dirty="0">
                <a:gradFill>
                  <a:gsLst>
                    <a:gs pos="0">
                      <a:srgbClr val="FFFFFF"/>
                    </a:gs>
                    <a:gs pos="100000">
                      <a:srgbClr val="FFFFFF"/>
                    </a:gs>
                  </a:gsLst>
                  <a:lin ang="5400000" scaled="0"/>
                </a:gradFill>
                <a:ea typeface="Segoe UI" pitchFamily="34" charset="0"/>
                <a:cs typeface="Segoe UI" pitchFamily="34" charset="0"/>
              </a:rPr>
              <a:t>CRM</a:t>
            </a:r>
          </a:p>
        </p:txBody>
      </p:sp>
      <p:sp>
        <p:nvSpPr>
          <p:cNvPr id="25" name="Rectangle 24"/>
          <p:cNvSpPr/>
          <p:nvPr/>
        </p:nvSpPr>
        <p:spPr bwMode="auto">
          <a:xfrm>
            <a:off x="4229561" y="2344301"/>
            <a:ext cx="502638" cy="1071613"/>
          </a:xfrm>
          <a:prstGeom prst="rect">
            <a:avLst/>
          </a:prstGeom>
          <a:solidFill>
            <a:schemeClr val="accent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0" tIns="0" rIns="0" bIns="0"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428" dirty="0">
                <a:gradFill>
                  <a:gsLst>
                    <a:gs pos="0">
                      <a:srgbClr val="FFFFFF"/>
                    </a:gs>
                    <a:gs pos="100000">
                      <a:srgbClr val="FFFFFF"/>
                    </a:gs>
                  </a:gsLst>
                  <a:lin ang="5400000" scaled="0"/>
                </a:gradFill>
                <a:ea typeface="Segoe UI" pitchFamily="34" charset="0"/>
                <a:cs typeface="Segoe UI" pitchFamily="34" charset="0"/>
              </a:rPr>
              <a:t>Productivity</a:t>
            </a:r>
          </a:p>
        </p:txBody>
      </p:sp>
      <p:sp>
        <p:nvSpPr>
          <p:cNvPr id="26" name="Rectangle 25"/>
          <p:cNvSpPr/>
          <p:nvPr/>
        </p:nvSpPr>
        <p:spPr bwMode="auto">
          <a:xfrm>
            <a:off x="4732197" y="4640763"/>
            <a:ext cx="4763514" cy="107161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gradFill>
                  <a:gsLst>
                    <a:gs pos="0">
                      <a:srgbClr val="FFFFFF"/>
                    </a:gs>
                    <a:gs pos="100000">
                      <a:srgbClr val="FFFFFF"/>
                    </a:gs>
                  </a:gsLst>
                  <a:lin ang="5400000" scaled="0"/>
                </a:gradFill>
                <a:ea typeface="Segoe UI" pitchFamily="34" charset="0"/>
                <a:cs typeface="Segoe UI" pitchFamily="34" charset="0"/>
              </a:rPr>
              <a:t>Windows 10 Enterprise E3</a:t>
            </a:r>
          </a:p>
        </p:txBody>
      </p:sp>
    </p:spTree>
    <p:extLst>
      <p:ext uri="{BB962C8B-B14F-4D97-AF65-F5344CB8AC3E}">
        <p14:creationId xmlns:p14="http://schemas.microsoft.com/office/powerpoint/2010/main" val="16158736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1448147695"/>
              </p:ext>
            </p:extLst>
          </p:nvPr>
        </p:nvGraphicFramePr>
        <p:xfrm>
          <a:off x="5084063" y="295275"/>
          <a:ext cx="7113807" cy="6506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Title 1"/>
          <p:cNvSpPr>
            <a:spLocks noGrp="1"/>
          </p:cNvSpPr>
          <p:nvPr>
            <p:ph type="title"/>
          </p:nvPr>
        </p:nvSpPr>
        <p:spPr>
          <a:xfrm>
            <a:off x="463731" y="295276"/>
            <a:ext cx="3878580" cy="2825592"/>
          </a:xfrm>
        </p:spPr>
        <p:txBody>
          <a:bodyPr anchor="t"/>
          <a:lstStyle/>
          <a:p>
            <a:r>
              <a:rPr lang="en-US" sz="6119" dirty="0">
                <a:solidFill>
                  <a:srgbClr val="0070C0"/>
                </a:solidFill>
              </a:rPr>
              <a:t>Launch Customer Focus</a:t>
            </a:r>
          </a:p>
        </p:txBody>
      </p:sp>
      <p:sp>
        <p:nvSpPr>
          <p:cNvPr id="20" name="Text Placeholder 1"/>
          <p:cNvSpPr>
            <a:spLocks noGrp="1"/>
          </p:cNvSpPr>
          <p:nvPr>
            <p:ph type="body" sz="quarter" idx="10"/>
          </p:nvPr>
        </p:nvSpPr>
        <p:spPr>
          <a:xfrm>
            <a:off x="463729" y="3261058"/>
            <a:ext cx="4620334" cy="3300697"/>
          </a:xfrm>
        </p:spPr>
        <p:txBody>
          <a:bodyPr/>
          <a:lstStyle/>
          <a:p>
            <a:pPr marL="0" indent="0">
              <a:buNone/>
            </a:pPr>
            <a:r>
              <a:rPr lang="en-US" sz="2448" dirty="0"/>
              <a:t>Customers with Windows 10 Pro devices that are ready to take the Anniversary Update, who have complex IT requirements best met with the Enterprise edition of Windows and who already have subscriptions through CSP are the ideal target at launch</a:t>
            </a:r>
          </a:p>
        </p:txBody>
      </p:sp>
      <p:sp>
        <p:nvSpPr>
          <p:cNvPr id="3" name="Star: 5 Points 2"/>
          <p:cNvSpPr/>
          <p:nvPr/>
        </p:nvSpPr>
        <p:spPr bwMode="auto">
          <a:xfrm>
            <a:off x="8314556" y="3548424"/>
            <a:ext cx="652822" cy="652822"/>
          </a:xfrm>
          <a:prstGeom prst="star5">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3438854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275481" y="295274"/>
            <a:ext cx="11887878" cy="917575"/>
          </a:xfrm>
          <a:prstGeom prst="rect">
            <a:avLst/>
          </a:prstGeom>
        </p:spPr>
        <p:txBody>
          <a:bodyPr vert="horz" wrap="square" lIns="149217" tIns="93260" rIns="149217" bIns="9326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a:lstStyle>
          <a:p>
            <a:endParaRPr sz="4799">
              <a:gradFill>
                <a:gsLst>
                  <a:gs pos="1250">
                    <a:srgbClr val="0078D7"/>
                  </a:gs>
                  <a:gs pos="100000">
                    <a:srgbClr val="0078D7"/>
                  </a:gs>
                </a:gsLst>
                <a:lin ang="5400000" scaled="0"/>
              </a:gradFill>
            </a:endParaRPr>
          </a:p>
        </p:txBody>
      </p:sp>
      <p:sp>
        <p:nvSpPr>
          <p:cNvPr id="13" name="Title 12"/>
          <p:cNvSpPr>
            <a:spLocks noGrp="1"/>
          </p:cNvSpPr>
          <p:nvPr>
            <p:ph type="title"/>
          </p:nvPr>
        </p:nvSpPr>
        <p:spPr/>
        <p:txBody>
          <a:bodyPr/>
          <a:lstStyle/>
          <a:p>
            <a:r>
              <a:rPr lang="en-US" dirty="0"/>
              <a:t>Get Started Today!</a:t>
            </a:r>
          </a:p>
        </p:txBody>
      </p:sp>
      <p:sp>
        <p:nvSpPr>
          <p:cNvPr id="2" name="Rectangle 1"/>
          <p:cNvSpPr/>
          <p:nvPr/>
        </p:nvSpPr>
        <p:spPr bwMode="auto">
          <a:xfrm>
            <a:off x="455414" y="1212849"/>
            <a:ext cx="11528013" cy="556406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582873" indent="-582873" defTabSz="951028" fontAlgn="base">
              <a:spcBef>
                <a:spcPts val="1200"/>
              </a:spcBef>
              <a:spcAft>
                <a:spcPts val="600"/>
              </a:spcAft>
              <a:buFont typeface="+mj-lt"/>
              <a:buAutoNum type="arabicPeriod"/>
            </a:pPr>
            <a:r>
              <a:rPr lang="en-US" sz="2800" dirty="0">
                <a:solidFill>
                  <a:schemeClr val="tx1"/>
                </a:solidFill>
                <a:latin typeface="+mj-lt"/>
                <a:ea typeface="Segoe UI" pitchFamily="34" charset="0"/>
                <a:cs typeface="Segoe UI" pitchFamily="34" charset="0"/>
              </a:rPr>
              <a:t>Get familiar with Windows 10 Enterprise E3 by reviewing the launch BOM: </a:t>
            </a:r>
          </a:p>
          <a:p>
            <a:pPr marL="2448284" lvl="4" indent="-582873" defTabSz="951028" fontAlgn="base">
              <a:spcBef>
                <a:spcPct val="0"/>
              </a:spcBef>
              <a:spcAft>
                <a:spcPts val="600"/>
              </a:spcAft>
              <a:buFont typeface="Wingdings" panose="05000000000000000000" pitchFamily="2" charset="2"/>
              <a:buChar char="à"/>
            </a:pPr>
            <a:r>
              <a:rPr lang="en-US" sz="2800" dirty="0">
                <a:solidFill>
                  <a:schemeClr val="tx1"/>
                </a:solidFill>
                <a:latin typeface="+mj-lt"/>
                <a:ea typeface="Segoe UI" pitchFamily="34" charset="0"/>
                <a:cs typeface="Segoe UI" pitchFamily="34" charset="0"/>
                <a:hlinkClick r:id="rId3"/>
              </a:rPr>
              <a:t>https://aka.ms/wincsp</a:t>
            </a:r>
            <a:r>
              <a:rPr lang="en-US" sz="2800" dirty="0">
                <a:solidFill>
                  <a:schemeClr val="tx1"/>
                </a:solidFill>
                <a:latin typeface="+mj-lt"/>
                <a:ea typeface="Segoe UI" pitchFamily="34" charset="0"/>
                <a:cs typeface="Segoe UI" pitchFamily="34" charset="0"/>
              </a:rPr>
              <a:t> </a:t>
            </a:r>
          </a:p>
          <a:p>
            <a:pPr marL="582873" indent="-582873" defTabSz="951028" fontAlgn="base">
              <a:spcBef>
                <a:spcPts val="1200"/>
              </a:spcBef>
              <a:spcAft>
                <a:spcPts val="600"/>
              </a:spcAft>
              <a:buFont typeface="+mj-lt"/>
              <a:buAutoNum type="arabicPeriod"/>
            </a:pPr>
            <a:r>
              <a:rPr lang="en-US" sz="2800" dirty="0">
                <a:solidFill>
                  <a:schemeClr val="tx1"/>
                </a:solidFill>
                <a:latin typeface="+mj-lt"/>
                <a:ea typeface="Segoe UI" pitchFamily="34" charset="0"/>
                <a:cs typeface="Segoe UI" pitchFamily="34" charset="0"/>
              </a:rPr>
              <a:t>Go to </a:t>
            </a:r>
            <a:r>
              <a:rPr lang="en-US" sz="2800" dirty="0">
                <a:solidFill>
                  <a:schemeClr val="tx1"/>
                </a:solidFill>
                <a:latin typeface="+mj-lt"/>
                <a:ea typeface="Segoe UI" pitchFamily="34" charset="0"/>
                <a:cs typeface="Segoe UI" pitchFamily="34" charset="0"/>
                <a:hlinkClick r:id="rId4"/>
              </a:rPr>
              <a:t>http://drumbeat.windows.com</a:t>
            </a:r>
            <a:r>
              <a:rPr lang="en-US" sz="2800" dirty="0">
                <a:solidFill>
                  <a:schemeClr val="tx1"/>
                </a:solidFill>
                <a:latin typeface="+mj-lt"/>
                <a:ea typeface="Segoe UI" pitchFamily="34" charset="0"/>
                <a:cs typeface="Segoe UI" pitchFamily="34" charset="0"/>
              </a:rPr>
              <a:t> for sales and marketing readiness</a:t>
            </a:r>
          </a:p>
          <a:p>
            <a:pPr marL="582873" indent="-582873" defTabSz="951028" fontAlgn="base">
              <a:spcBef>
                <a:spcPts val="1200"/>
              </a:spcBef>
              <a:spcAft>
                <a:spcPts val="600"/>
              </a:spcAft>
              <a:buFont typeface="+mj-lt"/>
              <a:buAutoNum type="arabicPeriod"/>
            </a:pPr>
            <a:r>
              <a:rPr lang="en-US" sz="2800" dirty="0">
                <a:solidFill>
                  <a:schemeClr val="tx1"/>
                </a:solidFill>
                <a:latin typeface="+mj-lt"/>
                <a:ea typeface="Segoe UI" pitchFamily="34" charset="0"/>
                <a:cs typeface="Segoe UI" pitchFamily="34" charset="0"/>
              </a:rPr>
              <a:t>Attend an in-person </a:t>
            </a:r>
            <a:r>
              <a:rPr lang="en-US" sz="2800" b="1" dirty="0">
                <a:solidFill>
                  <a:schemeClr val="tx1"/>
                </a:solidFill>
                <a:latin typeface="+mj-lt"/>
                <a:ea typeface="Segoe UI" pitchFamily="34" charset="0"/>
                <a:cs typeface="Segoe UI" pitchFamily="34" charset="0"/>
              </a:rPr>
              <a:t>Windows Tech Series </a:t>
            </a:r>
            <a:r>
              <a:rPr lang="en-US" sz="2800" dirty="0">
                <a:solidFill>
                  <a:schemeClr val="tx1"/>
                </a:solidFill>
                <a:latin typeface="+mj-lt"/>
                <a:ea typeface="Segoe UI" pitchFamily="34" charset="0"/>
                <a:cs typeface="Segoe UI" pitchFamily="34" charset="0"/>
              </a:rPr>
              <a:t>event for technical readiness.</a:t>
            </a:r>
          </a:p>
        </p:txBody>
      </p:sp>
    </p:spTree>
    <p:extLst>
      <p:ext uri="{BB962C8B-B14F-4D97-AF65-F5344CB8AC3E}">
        <p14:creationId xmlns:p14="http://schemas.microsoft.com/office/powerpoint/2010/main" val="158611268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a:t>
            </a:r>
          </a:p>
        </p:txBody>
      </p:sp>
    </p:spTree>
    <p:extLst>
      <p:ext uri="{BB962C8B-B14F-4D97-AF65-F5344CB8AC3E}">
        <p14:creationId xmlns:p14="http://schemas.microsoft.com/office/powerpoint/2010/main" val="3654033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p:cNvGraphicFramePr>
            <a:graphicFrameLocks noGrp="1"/>
          </p:cNvGraphicFramePr>
          <p:nvPr>
            <p:extLst/>
          </p:nvPr>
        </p:nvGraphicFramePr>
        <p:xfrm>
          <a:off x="488656" y="1186312"/>
          <a:ext cx="11448575" cy="1865148"/>
        </p:xfrm>
        <a:graphic>
          <a:graphicData uri="http://schemas.openxmlformats.org/drawingml/2006/table">
            <a:tbl>
              <a:tblPr>
                <a:tableStyleId>{5C22544A-7EE6-4342-B048-85BDC9FD1C3A}</a:tableStyleId>
              </a:tblPr>
              <a:tblGrid>
                <a:gridCol w="956531">
                  <a:extLst>
                    <a:ext uri="{9D8B030D-6E8A-4147-A177-3AD203B41FA5}">
                      <a16:colId xmlns:a16="http://schemas.microsoft.com/office/drawing/2014/main" val="1330155526"/>
                    </a:ext>
                  </a:extLst>
                </a:gridCol>
                <a:gridCol w="1640528">
                  <a:extLst>
                    <a:ext uri="{9D8B030D-6E8A-4147-A177-3AD203B41FA5}">
                      <a16:colId xmlns:a16="http://schemas.microsoft.com/office/drawing/2014/main" val="3966043058"/>
                    </a:ext>
                  </a:extLst>
                </a:gridCol>
                <a:gridCol w="4397924">
                  <a:extLst>
                    <a:ext uri="{9D8B030D-6E8A-4147-A177-3AD203B41FA5}">
                      <a16:colId xmlns:a16="http://schemas.microsoft.com/office/drawing/2014/main" val="1952705679"/>
                    </a:ext>
                  </a:extLst>
                </a:gridCol>
                <a:gridCol w="4453592">
                  <a:extLst>
                    <a:ext uri="{9D8B030D-6E8A-4147-A177-3AD203B41FA5}">
                      <a16:colId xmlns:a16="http://schemas.microsoft.com/office/drawing/2014/main" val="20003"/>
                    </a:ext>
                  </a:extLst>
                </a:gridCol>
              </a:tblGrid>
              <a:tr h="466287">
                <a:tc>
                  <a:txBody>
                    <a:bodyPr/>
                    <a:lstStyle/>
                    <a:p>
                      <a:pPr algn="r" fontAlgn="b">
                        <a:spcBef>
                          <a:spcPts val="0"/>
                        </a:spcBef>
                      </a:pPr>
                      <a:r>
                        <a:rPr lang="en-US" sz="1200" b="1" i="0" u="none" strike="noStrike" dirty="0">
                          <a:solidFill>
                            <a:schemeClr val="tx1"/>
                          </a:solidFill>
                          <a:effectLst/>
                        </a:rPr>
                        <a:t>Profile</a:t>
                      </a:r>
                      <a:endParaRPr lang="en-US" sz="1200" b="1" i="0" u="none" strike="noStrike" dirty="0">
                        <a:solidFill>
                          <a:schemeClr val="tx1"/>
                        </a:solidFill>
                        <a:effectLst/>
                        <a:latin typeface="Calibri" panose="020F0502020204030204" pitchFamily="34" charset="0"/>
                      </a:endParaRPr>
                    </a:p>
                  </a:txBody>
                  <a:tcPr marL="93247" marR="93247" marT="46623" marB="46623" anchor="ctr">
                    <a:lnL w="127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indent="0" algn="ctr" defTabSz="1219092" rtl="0" eaLnBrk="1" fontAlgn="base" latinLnBrk="0" hangingPunct="1">
                        <a:lnSpc>
                          <a:spcPct val="100000"/>
                        </a:lnSpc>
                        <a:spcBef>
                          <a:spcPts val="588"/>
                        </a:spcBef>
                        <a:spcAft>
                          <a:spcPts val="0"/>
                        </a:spcAft>
                        <a:buClr>
                          <a:srgbClr val="00BCF2"/>
                        </a:buClr>
                        <a:buSzPct val="110000"/>
                        <a:buFont typeface="Avenir LT Pro 45 Book" charset="0"/>
                        <a:buNone/>
                      </a:pPr>
                      <a:r>
                        <a:rPr lang="en-US" sz="2000" b="1" kern="1200" cap="none" baseline="0" dirty="0">
                          <a:solidFill>
                            <a:schemeClr val="bg1"/>
                          </a:solidFill>
                          <a:latin typeface="Segoe UI" panose="020B0502040204020203" pitchFamily="34" charset="0"/>
                          <a:ea typeface="ＭＳ Ｐゴシック" charset="0"/>
                          <a:cs typeface="Segoe UI" panose="020B0502040204020203" pitchFamily="34" charset="0"/>
                        </a:rPr>
                        <a:t>Complex</a:t>
                      </a:r>
                      <a:endParaRPr lang="en-US" sz="2400" b="1" kern="1200" cap="none" baseline="0" dirty="0">
                        <a:solidFill>
                          <a:schemeClr val="bg1"/>
                        </a:solidFill>
                        <a:latin typeface="Segoe UI" panose="020B0502040204020203" pitchFamily="34" charset="0"/>
                        <a:ea typeface="ＭＳ Ｐゴシック" charset="0"/>
                        <a:cs typeface="Segoe UI" panose="020B0502040204020203" pitchFamily="34" charset="0"/>
                      </a:endParaRPr>
                    </a:p>
                  </a:txBody>
                  <a:tcPr marL="93247" marR="93247" marT="46623" marB="46623" anchor="ctr">
                    <a:lnL w="127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rowSpan="4">
                  <a:txBody>
                    <a:bodyPr/>
                    <a:lstStyle/>
                    <a:p>
                      <a:pPr marL="56024" defTabSz="896178" fontAlgn="base">
                        <a:spcBef>
                          <a:spcPts val="0"/>
                        </a:spcBef>
                        <a:spcAft>
                          <a:spcPts val="300"/>
                        </a:spcAft>
                        <a:buClr>
                          <a:schemeClr val="bg1">
                            <a:lumMod val="65000"/>
                          </a:schemeClr>
                        </a:buClr>
                        <a:defRPr/>
                      </a:pPr>
                      <a:r>
                        <a:rPr lang="en-US" sz="2400" b="0" kern="0" dirty="0">
                          <a:solidFill>
                            <a:schemeClr val="tx2"/>
                          </a:solidFill>
                          <a:latin typeface="+mj-lt"/>
                          <a:ea typeface="Segoe UI" pitchFamily="34" charset="0"/>
                          <a:cs typeface="Segoe UI Semibold" panose="020B0702040204020203" pitchFamily="34" charset="0"/>
                        </a:rPr>
                        <a:t>Customer snapshot</a:t>
                      </a:r>
                    </a:p>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50 employee</a:t>
                      </a:r>
                      <a:r>
                        <a:rPr lang="en-US" sz="1400" kern="0" baseline="0" dirty="0">
                          <a:ln w="3175">
                            <a:noFill/>
                          </a:ln>
                          <a:solidFill>
                            <a:schemeClr val="tx1"/>
                          </a:solidFill>
                          <a:latin typeface="Segoe UI" panose="020B0502040204020203" pitchFamily="34" charset="0"/>
                          <a:cs typeface="Segoe UI" panose="020B0502040204020203" pitchFamily="34" charset="0"/>
                        </a:rPr>
                        <a:t> </a:t>
                      </a:r>
                      <a:r>
                        <a:rPr lang="en-US" sz="1400" kern="0" dirty="0">
                          <a:ln w="3175">
                            <a:noFill/>
                          </a:ln>
                          <a:solidFill>
                            <a:schemeClr val="tx1"/>
                          </a:solidFill>
                          <a:latin typeface="Segoe UI" panose="020B0502040204020203" pitchFamily="34" charset="0"/>
                          <a:cs typeface="Segoe UI" panose="020B0502040204020203" pitchFamily="34" charset="0"/>
                        </a:rPr>
                        <a:t>insurance brokerage</a:t>
                      </a:r>
                      <a:r>
                        <a:rPr lang="en-US" sz="1400" kern="0" baseline="0" dirty="0">
                          <a:ln w="3175">
                            <a:noFill/>
                          </a:ln>
                          <a:solidFill>
                            <a:schemeClr val="tx1"/>
                          </a:solidFill>
                          <a:latin typeface="Segoe UI" panose="020B0502040204020203" pitchFamily="34" charset="0"/>
                          <a:cs typeface="Segoe UI" panose="020B0502040204020203" pitchFamily="34" charset="0"/>
                        </a:rPr>
                        <a:t> firm</a:t>
                      </a:r>
                      <a:endParaRPr lang="en-US" sz="1400" kern="0" dirty="0">
                        <a:ln w="3175">
                          <a:noFill/>
                        </a:ln>
                        <a:solidFill>
                          <a:schemeClr val="tx1"/>
                        </a:solidFill>
                        <a:latin typeface="Segoe UI" panose="020B0502040204020203" pitchFamily="34" charset="0"/>
                        <a:cs typeface="Segoe UI" panose="020B0502040204020203" pitchFamily="34" charset="0"/>
                      </a:endParaRPr>
                    </a:p>
                    <a:p>
                      <a:pPr marL="227474" indent="-171450" defTabSz="896178" fontAlgn="base">
                        <a:spcBef>
                          <a:spcPts val="0"/>
                        </a:spcBef>
                        <a:buClr>
                          <a:schemeClr val="tx1"/>
                        </a:buClr>
                        <a:buFont typeface="Arial" panose="020B0604020202020204" pitchFamily="34" charset="0"/>
                        <a:buChar char="•"/>
                        <a:defRPr/>
                      </a:pPr>
                      <a:r>
                        <a:rPr lang="en-US" sz="1400" kern="0" baseline="0" dirty="0">
                          <a:ln w="3175">
                            <a:noFill/>
                          </a:ln>
                          <a:solidFill>
                            <a:schemeClr val="tx1"/>
                          </a:solidFill>
                          <a:latin typeface="Segoe UI" panose="020B0502040204020203" pitchFamily="34" charset="0"/>
                          <a:cs typeface="Segoe UI" panose="020B0502040204020203" pitchFamily="34" charset="0"/>
                        </a:rPr>
                        <a:t>Two locations with mobile agent work force</a:t>
                      </a:r>
                      <a:endParaRPr lang="en-US" sz="1400" kern="0" dirty="0">
                        <a:ln w="3175">
                          <a:noFill/>
                        </a:ln>
                        <a:solidFill>
                          <a:schemeClr val="tx1"/>
                        </a:solidFill>
                        <a:latin typeface="Segoe UI" panose="020B0502040204020203" pitchFamily="34" charset="0"/>
                        <a:cs typeface="Segoe UI" panose="020B0502040204020203" pitchFamily="34" charset="0"/>
                      </a:endParaRPr>
                    </a:p>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Using a mix of Windows 7 and 8.1,</a:t>
                      </a:r>
                      <a:r>
                        <a:rPr lang="en-US" sz="1400" kern="0" baseline="0" dirty="0">
                          <a:ln w="3175">
                            <a:noFill/>
                          </a:ln>
                          <a:solidFill>
                            <a:schemeClr val="tx1"/>
                          </a:solidFill>
                          <a:latin typeface="Segoe UI" panose="020B0502040204020203" pitchFamily="34" charset="0"/>
                          <a:cs typeface="Segoe UI" panose="020B0502040204020203" pitchFamily="34" charset="0"/>
                        </a:rPr>
                        <a:t> Home and Pro, </a:t>
                      </a:r>
                      <a:r>
                        <a:rPr lang="en-US" sz="1400" kern="0" dirty="0">
                          <a:ln w="3175">
                            <a:noFill/>
                          </a:ln>
                          <a:solidFill>
                            <a:schemeClr val="tx1"/>
                          </a:solidFill>
                          <a:latin typeface="Segoe UI" panose="020B0502040204020203" pitchFamily="34" charset="0"/>
                          <a:cs typeface="Segoe UI" panose="020B0502040204020203" pitchFamily="34" charset="0"/>
                        </a:rPr>
                        <a:t>notebooks and desktops, as well as iPad devices for the sales team</a:t>
                      </a:r>
                    </a:p>
                  </a:txBody>
                  <a:tcPr marL="186494" marR="93247" marT="93260" marB="9326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2F2F2"/>
                    </a:solidFill>
                  </a:tcPr>
                </a:tc>
                <a:tc rowSpan="4">
                  <a:txBody>
                    <a:bodyPr/>
                    <a:lstStyle/>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Employees bring their own phones</a:t>
                      </a:r>
                    </a:p>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Standardized</a:t>
                      </a:r>
                      <a:r>
                        <a:rPr lang="en-US" sz="1400" kern="0" baseline="0" dirty="0">
                          <a:ln w="3175">
                            <a:noFill/>
                          </a:ln>
                          <a:solidFill>
                            <a:schemeClr val="tx1"/>
                          </a:solidFill>
                          <a:latin typeface="Segoe UI" panose="020B0502040204020203" pitchFamily="34" charset="0"/>
                          <a:cs typeface="Segoe UI" panose="020B0502040204020203" pitchFamily="34" charset="0"/>
                        </a:rPr>
                        <a:t> on Office 2010</a:t>
                      </a:r>
                      <a:endParaRPr lang="en-US" sz="1400" kern="0" dirty="0">
                        <a:ln w="3175">
                          <a:noFill/>
                        </a:ln>
                        <a:solidFill>
                          <a:schemeClr val="tx1"/>
                        </a:solidFill>
                        <a:latin typeface="Segoe UI" panose="020B0502040204020203" pitchFamily="34" charset="0"/>
                        <a:cs typeface="Segoe UI" panose="020B0502040204020203" pitchFamily="34" charset="0"/>
                      </a:endParaRPr>
                    </a:p>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LOB apps and systems: brokerage</a:t>
                      </a:r>
                      <a:r>
                        <a:rPr lang="en-US" sz="1400" kern="0" baseline="0" dirty="0">
                          <a:ln w="3175">
                            <a:noFill/>
                          </a:ln>
                          <a:solidFill>
                            <a:schemeClr val="tx1"/>
                          </a:solidFill>
                          <a:latin typeface="Segoe UI" panose="020B0502040204020203" pitchFamily="34" charset="0"/>
                          <a:cs typeface="Segoe UI" panose="020B0502040204020203" pitchFamily="34" charset="0"/>
                        </a:rPr>
                        <a:t> </a:t>
                      </a:r>
                      <a:r>
                        <a:rPr lang="en-US" sz="1400" kern="0" dirty="0">
                          <a:ln w="3175">
                            <a:noFill/>
                          </a:ln>
                          <a:solidFill>
                            <a:schemeClr val="tx1"/>
                          </a:solidFill>
                          <a:latin typeface="Segoe UI" panose="020B0502040204020203" pitchFamily="34" charset="0"/>
                          <a:cs typeface="Segoe UI" panose="020B0502040204020203" pitchFamily="34" charset="0"/>
                        </a:rPr>
                        <a:t>management, insurance to value</a:t>
                      </a:r>
                      <a:r>
                        <a:rPr lang="en-US" sz="1400" kern="0" baseline="0" dirty="0">
                          <a:ln w="3175">
                            <a:noFill/>
                          </a:ln>
                          <a:solidFill>
                            <a:schemeClr val="tx1"/>
                          </a:solidFill>
                          <a:latin typeface="Segoe UI" panose="020B0502040204020203" pitchFamily="34" charset="0"/>
                          <a:cs typeface="Segoe UI" panose="020B0502040204020203" pitchFamily="34" charset="0"/>
                        </a:rPr>
                        <a:t> systems, </a:t>
                      </a:r>
                      <a:r>
                        <a:rPr lang="en-US" sz="1400" kern="0" dirty="0">
                          <a:ln w="3175">
                            <a:noFill/>
                          </a:ln>
                          <a:solidFill>
                            <a:schemeClr val="tx1"/>
                          </a:solidFill>
                          <a:latin typeface="Segoe UI" panose="020B0502040204020203" pitchFamily="34" charset="0"/>
                          <a:cs typeface="Segoe UI" panose="020B0502040204020203" pitchFamily="34" charset="0"/>
                        </a:rPr>
                        <a:t>CRM and accounting</a:t>
                      </a:r>
                    </a:p>
                    <a:p>
                      <a:pPr marL="227474" indent="-171450" defTabSz="896178" fontAlgn="base">
                        <a:spcBef>
                          <a:spcPts val="0"/>
                        </a:spcBef>
                        <a:buClr>
                          <a:schemeClr val="tx1"/>
                        </a:buClr>
                        <a:buFont typeface="Arial" panose="020B0604020202020204" pitchFamily="34" charset="0"/>
                        <a:buChar char="•"/>
                        <a:defRPr/>
                      </a:pPr>
                      <a:r>
                        <a:rPr lang="en-US" sz="1400" kern="0" dirty="0">
                          <a:ln w="3175">
                            <a:noFill/>
                          </a:ln>
                          <a:solidFill>
                            <a:schemeClr val="tx1"/>
                          </a:solidFill>
                          <a:latin typeface="Segoe UI" panose="020B0502040204020203" pitchFamily="34" charset="0"/>
                          <a:cs typeface="Segoe UI" panose="020B0502040204020203" pitchFamily="34" charset="0"/>
                        </a:rPr>
                        <a:t>Partial </a:t>
                      </a:r>
                      <a:r>
                        <a:rPr lang="en-US" sz="1400" kern="0" baseline="0" dirty="0">
                          <a:ln w="3175">
                            <a:noFill/>
                          </a:ln>
                          <a:solidFill>
                            <a:schemeClr val="tx1"/>
                          </a:solidFill>
                          <a:latin typeface="Segoe UI" panose="020B0502040204020203" pitchFamily="34" charset="0"/>
                          <a:cs typeface="Segoe UI" panose="020B0502040204020203" pitchFamily="34" charset="0"/>
                        </a:rPr>
                        <a:t>IT support: with point-in-time </a:t>
                      </a:r>
                      <a:r>
                        <a:rPr lang="en-US" sz="1400" kern="0" dirty="0">
                          <a:ln w="3175">
                            <a:noFill/>
                          </a:ln>
                          <a:solidFill>
                            <a:schemeClr val="tx1"/>
                          </a:solidFill>
                          <a:latin typeface="Segoe UI" panose="020B0502040204020203" pitchFamily="34" charset="0"/>
                          <a:cs typeface="Segoe UI" panose="020B0502040204020203" pitchFamily="34" charset="0"/>
                        </a:rPr>
                        <a:t>engagements with various IT partners</a:t>
                      </a:r>
                    </a:p>
                  </a:txBody>
                  <a:tcPr marL="186494" marR="93247" marT="93260" marB="9326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37446768"/>
                  </a:ext>
                </a:extLst>
              </a:tr>
              <a:tr h="466287">
                <a:tc>
                  <a:txBody>
                    <a:bodyPr/>
                    <a:lstStyle/>
                    <a:p>
                      <a:pPr algn="r" fontAlgn="b">
                        <a:spcBef>
                          <a:spcPts val="0"/>
                        </a:spcBef>
                      </a:pPr>
                      <a:r>
                        <a:rPr lang="en-US" sz="1200" b="1" i="0" u="none" strike="noStrike" dirty="0">
                          <a:solidFill>
                            <a:schemeClr val="tx1"/>
                          </a:solidFill>
                          <a:effectLst/>
                        </a:rPr>
                        <a:t>Seats</a:t>
                      </a:r>
                      <a:endParaRPr lang="en-US" sz="1200" b="1" i="0" u="none" strike="noStrike" dirty="0">
                        <a:solidFill>
                          <a:schemeClr val="tx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spcBef>
                          <a:spcPts val="0"/>
                        </a:spcBef>
                      </a:pPr>
                      <a:r>
                        <a:rPr lang="en-US" sz="1200" u="none" strike="noStrike" dirty="0">
                          <a:solidFill>
                            <a:schemeClr val="bg1"/>
                          </a:solidFill>
                          <a:effectLst/>
                        </a:rPr>
                        <a:t>50</a:t>
                      </a:r>
                      <a:endParaRPr lang="en-US" sz="1200" b="0" i="0" u="none" strike="noStrike" dirty="0">
                        <a:solidFill>
                          <a:schemeClr val="bg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601591356"/>
                  </a:ext>
                </a:extLst>
              </a:tr>
              <a:tr h="466287">
                <a:tc>
                  <a:txBody>
                    <a:bodyPr/>
                    <a:lstStyle/>
                    <a:p>
                      <a:pPr algn="r" fontAlgn="b">
                        <a:spcBef>
                          <a:spcPts val="0"/>
                        </a:spcBef>
                      </a:pPr>
                      <a:r>
                        <a:rPr lang="en-US" sz="1200" b="1" i="0" u="none" strike="noStrike" dirty="0">
                          <a:solidFill>
                            <a:schemeClr val="tx1"/>
                          </a:solidFill>
                          <a:effectLst/>
                        </a:rPr>
                        <a:t>IT</a:t>
                      </a:r>
                      <a:endParaRPr lang="en-US" sz="1200" b="1" i="0" u="none" strike="noStrike" dirty="0">
                        <a:solidFill>
                          <a:schemeClr val="tx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ctr">
                        <a:spcBef>
                          <a:spcPts val="0"/>
                        </a:spcBef>
                      </a:pPr>
                      <a:r>
                        <a:rPr lang="en-US" sz="1200" u="none" strike="noStrike" dirty="0">
                          <a:solidFill>
                            <a:schemeClr val="bg1"/>
                          </a:solidFill>
                          <a:effectLst/>
                        </a:rPr>
                        <a:t>Partial</a:t>
                      </a:r>
                      <a:r>
                        <a:rPr lang="en-US" sz="1200" u="none" strike="noStrike" baseline="0" dirty="0">
                          <a:solidFill>
                            <a:schemeClr val="bg1"/>
                          </a:solidFill>
                          <a:effectLst/>
                        </a:rPr>
                        <a:t> IT</a:t>
                      </a:r>
                      <a:endParaRPr lang="en-US" sz="1200" b="0" i="0" u="none" strike="noStrike" dirty="0">
                        <a:solidFill>
                          <a:schemeClr val="bg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56421530"/>
                  </a:ext>
                </a:extLst>
              </a:tr>
              <a:tr h="466287">
                <a:tc>
                  <a:txBody>
                    <a:bodyPr/>
                    <a:lstStyle/>
                    <a:p>
                      <a:pPr algn="r" fontAlgn="b">
                        <a:spcBef>
                          <a:spcPts val="0"/>
                        </a:spcBef>
                      </a:pPr>
                      <a:r>
                        <a:rPr lang="en-US" sz="1200" b="1" i="0" u="none" strike="noStrike" dirty="0">
                          <a:solidFill>
                            <a:schemeClr val="tx1"/>
                          </a:solidFill>
                          <a:effectLst/>
                        </a:rPr>
                        <a:t>Snapshot</a:t>
                      </a:r>
                      <a:endParaRPr lang="en-US" sz="1200" b="1" i="0" u="none" strike="noStrike" dirty="0">
                        <a:solidFill>
                          <a:schemeClr val="tx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fontAlgn="ctr">
                        <a:spcBef>
                          <a:spcPts val="0"/>
                        </a:spcBef>
                      </a:pPr>
                      <a:r>
                        <a:rPr lang="en-US" sz="1200" u="none" strike="noStrike" dirty="0">
                          <a:solidFill>
                            <a:schemeClr val="bg1"/>
                          </a:solidFill>
                          <a:effectLst/>
                        </a:rPr>
                        <a:t>Focus on regulatory</a:t>
                      </a:r>
                      <a:r>
                        <a:rPr lang="en-US" sz="1200" u="none" strike="noStrike" baseline="0" dirty="0">
                          <a:solidFill>
                            <a:schemeClr val="bg1"/>
                          </a:solidFill>
                          <a:effectLst/>
                        </a:rPr>
                        <a:t> compliance</a:t>
                      </a:r>
                      <a:endParaRPr lang="en-US" sz="1200" b="0" i="0" u="none" strike="noStrike" dirty="0">
                        <a:solidFill>
                          <a:schemeClr val="bg1"/>
                        </a:solidFill>
                        <a:effectLst/>
                        <a:latin typeface="Calibri" panose="020F0502020204030204" pitchFamily="34" charset="0"/>
                      </a:endParaRPr>
                    </a:p>
                  </a:txBody>
                  <a:tcPr marL="93247" marR="93247" marT="46623" marB="46623" anchor="ctr">
                    <a:lnL w="127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vMerge="1">
                  <a:txBody>
                    <a:bodyPr/>
                    <a:lstStyle/>
                    <a:p>
                      <a:pPr algn="ctr" fontAlgn="ctr"/>
                      <a:endParaRPr lang="en-US" sz="1100" b="0" i="0" u="none" strike="noStrike" dirty="0">
                        <a:solidFill>
                          <a:schemeClr val="bg1"/>
                        </a:solidFill>
                        <a:effectLst/>
                        <a:latin typeface="Calibri" panose="020F0502020204030204" pitchFamily="34" charset="0"/>
                      </a:endParaRPr>
                    </a:p>
                  </a:txBody>
                  <a:tcPr marT="0" marB="0" anchor="ctr">
                    <a:solidFill>
                      <a:srgbClr val="002050">
                        <a:alpha val="85000"/>
                      </a:srgbClr>
                    </a:solidFill>
                  </a:tcPr>
                </a:tc>
                <a:tc vMerge="1">
                  <a:txBody>
                    <a:bodyPr/>
                    <a:lstStyle/>
                    <a:p>
                      <a:endParaRPr lang="en-US"/>
                    </a:p>
                  </a:txBody>
                  <a:tcPr/>
                </a:tc>
                <a:extLst>
                  <a:ext uri="{0D108BD9-81ED-4DB2-BD59-A6C34878D82A}">
                    <a16:rowId xmlns:a16="http://schemas.microsoft.com/office/drawing/2014/main" val="1380662040"/>
                  </a:ext>
                </a:extLst>
              </a:tr>
            </a:tbl>
          </a:graphicData>
        </a:graphic>
      </p:graphicFrame>
      <p:sp>
        <p:nvSpPr>
          <p:cNvPr id="50" name="Rectangle 49"/>
          <p:cNvSpPr/>
          <p:nvPr/>
        </p:nvSpPr>
        <p:spPr>
          <a:xfrm>
            <a:off x="6800002" y="4217388"/>
            <a:ext cx="1829113" cy="1304400"/>
          </a:xfrm>
          <a:prstGeom prst="rect">
            <a:avLst/>
          </a:prstGeom>
        </p:spPr>
        <p:txBody>
          <a:bodyPr wrap="square" anchor="t">
            <a:spAutoFit/>
          </a:bodyPr>
          <a:lstStyle/>
          <a:p>
            <a:pPr algn="ctr" defTabSz="932239">
              <a:lnSpc>
                <a:spcPct val="90000"/>
              </a:lnSpc>
              <a:defRPr/>
            </a:pPr>
            <a:r>
              <a:rPr lang="en-US" sz="2040" b="1" dirty="0">
                <a:solidFill>
                  <a:srgbClr val="0078D7"/>
                </a:solidFill>
              </a:rPr>
              <a:t>Cross-sell</a:t>
            </a:r>
            <a:r>
              <a:rPr lang="en-US" sz="1836" b="1" dirty="0">
                <a:solidFill>
                  <a:srgbClr val="0078D7"/>
                </a:solidFill>
              </a:rPr>
              <a:t> </a:t>
            </a:r>
          </a:p>
          <a:p>
            <a:pPr algn="ctr" defTabSz="932239">
              <a:lnSpc>
                <a:spcPct val="90000"/>
              </a:lnSpc>
              <a:defRPr/>
            </a:pPr>
            <a:r>
              <a:rPr lang="en-US" sz="1632" dirty="0">
                <a:solidFill>
                  <a:srgbClr val="505050"/>
                </a:solidFill>
                <a:cs typeface="Segoe UI" panose="020B0502040204020203" pitchFamily="34" charset="0"/>
              </a:rPr>
              <a:t>Office 365, EMS, and other Microsoft cloud services</a:t>
            </a:r>
            <a:endParaRPr lang="en-US" sz="1632" dirty="0">
              <a:solidFill>
                <a:srgbClr val="505050"/>
              </a:solidFill>
            </a:endParaRPr>
          </a:p>
        </p:txBody>
      </p:sp>
      <p:sp>
        <p:nvSpPr>
          <p:cNvPr id="65" name="Rectangle 64"/>
          <p:cNvSpPr/>
          <p:nvPr/>
        </p:nvSpPr>
        <p:spPr>
          <a:xfrm>
            <a:off x="4556076" y="4081722"/>
            <a:ext cx="2127160" cy="1304400"/>
          </a:xfrm>
          <a:prstGeom prst="rect">
            <a:avLst/>
          </a:prstGeom>
        </p:spPr>
        <p:txBody>
          <a:bodyPr wrap="square" anchor="t">
            <a:spAutoFit/>
          </a:bodyPr>
          <a:lstStyle/>
          <a:p>
            <a:pPr algn="ctr" defTabSz="950973">
              <a:lnSpc>
                <a:spcPct val="90000"/>
              </a:lnSpc>
            </a:pPr>
            <a:r>
              <a:rPr lang="en-US" sz="2040" b="1" dirty="0">
                <a:solidFill>
                  <a:srgbClr val="0078D7"/>
                </a:solidFill>
              </a:rPr>
              <a:t>Standardize</a:t>
            </a:r>
            <a:r>
              <a:rPr lang="en-US" sz="1632" dirty="0">
                <a:solidFill>
                  <a:srgbClr val="505050"/>
                </a:solidFill>
                <a:cs typeface="Segoe UI" panose="020B0502040204020203" pitchFamily="34" charset="0"/>
              </a:rPr>
              <a:t> on Windows 10 Pro by selling new devices or upgrading existing ones</a:t>
            </a:r>
          </a:p>
        </p:txBody>
      </p:sp>
      <p:sp>
        <p:nvSpPr>
          <p:cNvPr id="72" name="Rectangle 71"/>
          <p:cNvSpPr/>
          <p:nvPr/>
        </p:nvSpPr>
        <p:spPr>
          <a:xfrm>
            <a:off x="365990" y="4025223"/>
            <a:ext cx="1994349" cy="1052917"/>
          </a:xfrm>
          <a:prstGeom prst="rect">
            <a:avLst/>
          </a:prstGeom>
        </p:spPr>
        <p:txBody>
          <a:bodyPr wrap="square" anchor="t">
            <a:spAutoFit/>
          </a:bodyPr>
          <a:lstStyle/>
          <a:p>
            <a:pPr algn="ctr" defTabSz="932239">
              <a:lnSpc>
                <a:spcPct val="90000"/>
              </a:lnSpc>
              <a:defRPr/>
            </a:pPr>
            <a:r>
              <a:rPr lang="en-US" sz="2040" b="1" dirty="0">
                <a:solidFill>
                  <a:srgbClr val="0078D7"/>
                </a:solidFill>
              </a:rPr>
              <a:t>Target</a:t>
            </a:r>
            <a:r>
              <a:rPr lang="en-US" sz="1632" dirty="0">
                <a:solidFill>
                  <a:srgbClr val="505050"/>
                </a:solidFill>
              </a:rPr>
              <a:t> the right SMB customers for a  conversation about Enterprise E3</a:t>
            </a:r>
          </a:p>
        </p:txBody>
      </p:sp>
      <p:sp>
        <p:nvSpPr>
          <p:cNvPr id="52" name="Rectangle 51"/>
          <p:cNvSpPr/>
          <p:nvPr/>
        </p:nvSpPr>
        <p:spPr>
          <a:xfrm>
            <a:off x="2506676" y="3920549"/>
            <a:ext cx="2080937" cy="1278940"/>
          </a:xfrm>
          <a:prstGeom prst="rect">
            <a:avLst/>
          </a:prstGeom>
        </p:spPr>
        <p:txBody>
          <a:bodyPr wrap="square" anchor="t">
            <a:spAutoFit/>
          </a:bodyPr>
          <a:lstStyle/>
          <a:p>
            <a:pPr algn="ctr" defTabSz="932239">
              <a:lnSpc>
                <a:spcPct val="90000"/>
              </a:lnSpc>
              <a:defRPr/>
            </a:pPr>
            <a:r>
              <a:rPr lang="en-US" sz="2040" b="1" dirty="0">
                <a:solidFill>
                  <a:srgbClr val="0078D7"/>
                </a:solidFill>
              </a:rPr>
              <a:t>Pitch</a:t>
            </a:r>
            <a:r>
              <a:rPr lang="en-US" sz="1836" b="1" dirty="0">
                <a:solidFill>
                  <a:srgbClr val="0078D7"/>
                </a:solidFill>
              </a:rPr>
              <a:t> </a:t>
            </a:r>
            <a:r>
              <a:rPr lang="en-US" sz="1632" dirty="0">
                <a:solidFill>
                  <a:srgbClr val="505050"/>
                </a:solidFill>
                <a:cs typeface="Segoe UI" panose="020B0502040204020203" pitchFamily="34" charset="0"/>
              </a:rPr>
              <a:t>the value of Enterprise E3 after assessing customer’s needs to make sure it is a good fit </a:t>
            </a:r>
            <a:endParaRPr lang="en-US" sz="1632" dirty="0">
              <a:solidFill>
                <a:srgbClr val="505050"/>
              </a:solidFill>
            </a:endParaRPr>
          </a:p>
        </p:txBody>
      </p:sp>
      <p:sp>
        <p:nvSpPr>
          <p:cNvPr id="84" name="Rectangle 83"/>
          <p:cNvSpPr/>
          <p:nvPr/>
        </p:nvSpPr>
        <p:spPr>
          <a:xfrm>
            <a:off x="10377783" y="4328357"/>
            <a:ext cx="1761425" cy="1304400"/>
          </a:xfrm>
          <a:prstGeom prst="rect">
            <a:avLst/>
          </a:prstGeom>
        </p:spPr>
        <p:txBody>
          <a:bodyPr wrap="square" anchor="t">
            <a:spAutoFit/>
          </a:bodyPr>
          <a:lstStyle/>
          <a:p>
            <a:pPr algn="ctr" defTabSz="932239">
              <a:lnSpc>
                <a:spcPct val="90000"/>
              </a:lnSpc>
              <a:defRPr/>
            </a:pPr>
            <a:r>
              <a:rPr lang="en-US" sz="2040" b="1" dirty="0">
                <a:solidFill>
                  <a:srgbClr val="0078D7"/>
                </a:solidFill>
              </a:rPr>
              <a:t>Strengthen</a:t>
            </a:r>
            <a:r>
              <a:rPr lang="en-US" sz="1836" b="1" dirty="0">
                <a:solidFill>
                  <a:srgbClr val="0078D7"/>
                </a:solidFill>
              </a:rPr>
              <a:t> </a:t>
            </a:r>
            <a:br>
              <a:rPr lang="en-US" sz="1836" b="1" dirty="0">
                <a:solidFill>
                  <a:srgbClr val="0078D7"/>
                </a:solidFill>
              </a:rPr>
            </a:br>
            <a:r>
              <a:rPr lang="en-US" sz="1632" dirty="0">
                <a:solidFill>
                  <a:srgbClr val="505050"/>
                </a:solidFill>
                <a:cs typeface="Segoe UI" panose="020B0502040204020203" pitchFamily="34" charset="0"/>
              </a:rPr>
              <a:t>your trusted advisor status by controlling the full IT stack</a:t>
            </a:r>
            <a:endParaRPr lang="en-US" sz="1632" dirty="0">
              <a:solidFill>
                <a:srgbClr val="505050"/>
              </a:solidFill>
            </a:endParaRPr>
          </a:p>
        </p:txBody>
      </p:sp>
      <p:sp>
        <p:nvSpPr>
          <p:cNvPr id="57" name="Freeform 56"/>
          <p:cNvSpPr/>
          <p:nvPr/>
        </p:nvSpPr>
        <p:spPr bwMode="auto">
          <a:xfrm>
            <a:off x="-26071" y="3546224"/>
            <a:ext cx="12772532" cy="464273"/>
          </a:xfrm>
          <a:custGeom>
            <a:avLst/>
            <a:gdLst>
              <a:gd name="connsiteX0" fmla="*/ 0 w 12474054"/>
              <a:gd name="connsiteY0" fmla="*/ 208537 h 418276"/>
              <a:gd name="connsiteX1" fmla="*/ 1255595 w 12474054"/>
              <a:gd name="connsiteY1" fmla="*/ 208537 h 418276"/>
              <a:gd name="connsiteX2" fmla="*/ 2811439 w 12474054"/>
              <a:gd name="connsiteY2" fmla="*/ 3820 h 418276"/>
              <a:gd name="connsiteX3" fmla="*/ 9608024 w 12474054"/>
              <a:gd name="connsiteY3" fmla="*/ 413253 h 418276"/>
              <a:gd name="connsiteX4" fmla="*/ 12474054 w 12474054"/>
              <a:gd name="connsiteY4" fmla="*/ 194889 h 418276"/>
              <a:gd name="connsiteX0" fmla="*/ 0 w 12474054"/>
              <a:gd name="connsiteY0" fmla="*/ 208680 h 418419"/>
              <a:gd name="connsiteX1" fmla="*/ 2811439 w 12474054"/>
              <a:gd name="connsiteY1" fmla="*/ 3963 h 418419"/>
              <a:gd name="connsiteX2" fmla="*/ 9608024 w 12474054"/>
              <a:gd name="connsiteY2" fmla="*/ 413396 h 418419"/>
              <a:gd name="connsiteX3" fmla="*/ 12474054 w 12474054"/>
              <a:gd name="connsiteY3" fmla="*/ 195032 h 418419"/>
              <a:gd name="connsiteX0" fmla="*/ 0 w 12474054"/>
              <a:gd name="connsiteY0" fmla="*/ 235540 h 446484"/>
              <a:gd name="connsiteX1" fmla="*/ 2156347 w 12474054"/>
              <a:gd name="connsiteY1" fmla="*/ 3528 h 446484"/>
              <a:gd name="connsiteX2" fmla="*/ 9608024 w 12474054"/>
              <a:gd name="connsiteY2" fmla="*/ 440256 h 446484"/>
              <a:gd name="connsiteX3" fmla="*/ 12474054 w 12474054"/>
              <a:gd name="connsiteY3" fmla="*/ 221892 h 446484"/>
              <a:gd name="connsiteX0" fmla="*/ 0 w 12474054"/>
              <a:gd name="connsiteY0" fmla="*/ 232097 h 443041"/>
              <a:gd name="connsiteX1" fmla="*/ 2156347 w 12474054"/>
              <a:gd name="connsiteY1" fmla="*/ 85 h 443041"/>
              <a:gd name="connsiteX2" fmla="*/ 9608024 w 12474054"/>
              <a:gd name="connsiteY2" fmla="*/ 436813 h 443041"/>
              <a:gd name="connsiteX3" fmla="*/ 12474054 w 12474054"/>
              <a:gd name="connsiteY3" fmla="*/ 218449 h 443041"/>
              <a:gd name="connsiteX0" fmla="*/ 0 w 12474054"/>
              <a:gd name="connsiteY0" fmla="*/ 232083 h 439787"/>
              <a:gd name="connsiteX1" fmla="*/ 2156347 w 12474054"/>
              <a:gd name="connsiteY1" fmla="*/ 71 h 439787"/>
              <a:gd name="connsiteX2" fmla="*/ 9608024 w 12474054"/>
              <a:gd name="connsiteY2" fmla="*/ 436799 h 439787"/>
              <a:gd name="connsiteX3" fmla="*/ 12474054 w 12474054"/>
              <a:gd name="connsiteY3" fmla="*/ 218435 h 439787"/>
              <a:gd name="connsiteX0" fmla="*/ 0 w 12474054"/>
              <a:gd name="connsiteY0" fmla="*/ 238335 h 446383"/>
              <a:gd name="connsiteX1" fmla="*/ 2156347 w 12474054"/>
              <a:gd name="connsiteY1" fmla="*/ 6323 h 446383"/>
              <a:gd name="connsiteX2" fmla="*/ 9608024 w 12474054"/>
              <a:gd name="connsiteY2" fmla="*/ 443051 h 446383"/>
              <a:gd name="connsiteX3" fmla="*/ 12474054 w 12474054"/>
              <a:gd name="connsiteY3" fmla="*/ 224687 h 446383"/>
              <a:gd name="connsiteX0" fmla="*/ 0 w 12474054"/>
              <a:gd name="connsiteY0" fmla="*/ 238335 h 446383"/>
              <a:gd name="connsiteX1" fmla="*/ 2156347 w 12474054"/>
              <a:gd name="connsiteY1" fmla="*/ 6323 h 446383"/>
              <a:gd name="connsiteX2" fmla="*/ 9608024 w 12474054"/>
              <a:gd name="connsiteY2" fmla="*/ 443051 h 446383"/>
              <a:gd name="connsiteX3" fmla="*/ 12474054 w 12474054"/>
              <a:gd name="connsiteY3" fmla="*/ 224687 h 446383"/>
              <a:gd name="connsiteX0" fmla="*/ 0 w 12474054"/>
              <a:gd name="connsiteY0" fmla="*/ 238335 h 446383"/>
              <a:gd name="connsiteX1" fmla="*/ 2156347 w 12474054"/>
              <a:gd name="connsiteY1" fmla="*/ 6323 h 446383"/>
              <a:gd name="connsiteX2" fmla="*/ 9608024 w 12474054"/>
              <a:gd name="connsiteY2" fmla="*/ 443051 h 446383"/>
              <a:gd name="connsiteX3" fmla="*/ 12474054 w 12474054"/>
              <a:gd name="connsiteY3" fmla="*/ 224687 h 446383"/>
              <a:gd name="connsiteX0" fmla="*/ 0 w 12474054"/>
              <a:gd name="connsiteY0" fmla="*/ 238335 h 446383"/>
              <a:gd name="connsiteX1" fmla="*/ 2156347 w 12474054"/>
              <a:gd name="connsiteY1" fmla="*/ 6323 h 446383"/>
              <a:gd name="connsiteX2" fmla="*/ 9608024 w 12474054"/>
              <a:gd name="connsiteY2" fmla="*/ 443051 h 446383"/>
              <a:gd name="connsiteX3" fmla="*/ 12474054 w 12474054"/>
              <a:gd name="connsiteY3" fmla="*/ 224687 h 446383"/>
              <a:gd name="connsiteX0" fmla="*/ 0 w 12474054"/>
              <a:gd name="connsiteY0" fmla="*/ 277604 h 485652"/>
              <a:gd name="connsiteX1" fmla="*/ 2156347 w 12474054"/>
              <a:gd name="connsiteY1" fmla="*/ 45592 h 485652"/>
              <a:gd name="connsiteX2" fmla="*/ 9608024 w 12474054"/>
              <a:gd name="connsiteY2" fmla="*/ 482320 h 485652"/>
              <a:gd name="connsiteX3" fmla="*/ 12474054 w 12474054"/>
              <a:gd name="connsiteY3" fmla="*/ 263956 h 485652"/>
              <a:gd name="connsiteX0" fmla="*/ 0 w 12474054"/>
              <a:gd name="connsiteY0" fmla="*/ 260134 h 467917"/>
              <a:gd name="connsiteX1" fmla="*/ 2156347 w 12474054"/>
              <a:gd name="connsiteY1" fmla="*/ 28122 h 467917"/>
              <a:gd name="connsiteX2" fmla="*/ 9608024 w 12474054"/>
              <a:gd name="connsiteY2" fmla="*/ 464850 h 467917"/>
              <a:gd name="connsiteX3" fmla="*/ 12474054 w 12474054"/>
              <a:gd name="connsiteY3" fmla="*/ 246486 h 467917"/>
              <a:gd name="connsiteX0" fmla="*/ 0 w 12474054"/>
              <a:gd name="connsiteY0" fmla="*/ 270771 h 465158"/>
              <a:gd name="connsiteX1" fmla="*/ 2156347 w 12474054"/>
              <a:gd name="connsiteY1" fmla="*/ 38759 h 465158"/>
              <a:gd name="connsiteX2" fmla="*/ 9880979 w 12474054"/>
              <a:gd name="connsiteY2" fmla="*/ 461840 h 465158"/>
              <a:gd name="connsiteX3" fmla="*/ 12474054 w 12474054"/>
              <a:gd name="connsiteY3" fmla="*/ 257123 h 465158"/>
              <a:gd name="connsiteX0" fmla="*/ 0 w 12474054"/>
              <a:gd name="connsiteY0" fmla="*/ 236618 h 431005"/>
              <a:gd name="connsiteX1" fmla="*/ 2156347 w 12474054"/>
              <a:gd name="connsiteY1" fmla="*/ 4606 h 431005"/>
              <a:gd name="connsiteX2" fmla="*/ 9880979 w 12474054"/>
              <a:gd name="connsiteY2" fmla="*/ 427687 h 431005"/>
              <a:gd name="connsiteX3" fmla="*/ 12474054 w 12474054"/>
              <a:gd name="connsiteY3" fmla="*/ 222970 h 431005"/>
              <a:gd name="connsiteX0" fmla="*/ 0 w 12474054"/>
              <a:gd name="connsiteY0" fmla="*/ 197116 h 393071"/>
              <a:gd name="connsiteX1" fmla="*/ 2688609 w 12474054"/>
              <a:gd name="connsiteY1" fmla="*/ 6047 h 393071"/>
              <a:gd name="connsiteX2" fmla="*/ 9880979 w 12474054"/>
              <a:gd name="connsiteY2" fmla="*/ 388185 h 393071"/>
              <a:gd name="connsiteX3" fmla="*/ 12474054 w 12474054"/>
              <a:gd name="connsiteY3" fmla="*/ 183468 h 393071"/>
              <a:gd name="connsiteX0" fmla="*/ 0 w 12474054"/>
              <a:gd name="connsiteY0" fmla="*/ 249923 h 448446"/>
              <a:gd name="connsiteX1" fmla="*/ 2879678 w 12474054"/>
              <a:gd name="connsiteY1" fmla="*/ 4263 h 448446"/>
              <a:gd name="connsiteX2" fmla="*/ 9880979 w 12474054"/>
              <a:gd name="connsiteY2" fmla="*/ 440992 h 448446"/>
              <a:gd name="connsiteX3" fmla="*/ 12474054 w 12474054"/>
              <a:gd name="connsiteY3" fmla="*/ 236275 h 448446"/>
              <a:gd name="connsiteX0" fmla="*/ 0 w 12474054"/>
              <a:gd name="connsiteY0" fmla="*/ 250445 h 462019"/>
              <a:gd name="connsiteX1" fmla="*/ 2879678 w 12474054"/>
              <a:gd name="connsiteY1" fmla="*/ 4785 h 462019"/>
              <a:gd name="connsiteX2" fmla="*/ 9621672 w 12474054"/>
              <a:gd name="connsiteY2" fmla="*/ 455162 h 462019"/>
              <a:gd name="connsiteX3" fmla="*/ 12474054 w 12474054"/>
              <a:gd name="connsiteY3" fmla="*/ 236797 h 462019"/>
              <a:gd name="connsiteX0" fmla="*/ 0 w 12474054"/>
              <a:gd name="connsiteY0" fmla="*/ 250445 h 455591"/>
              <a:gd name="connsiteX1" fmla="*/ 2879678 w 12474054"/>
              <a:gd name="connsiteY1" fmla="*/ 4785 h 455591"/>
              <a:gd name="connsiteX2" fmla="*/ 9621672 w 12474054"/>
              <a:gd name="connsiteY2" fmla="*/ 455162 h 455591"/>
              <a:gd name="connsiteX3" fmla="*/ 12474054 w 12474054"/>
              <a:gd name="connsiteY3" fmla="*/ 236797 h 455591"/>
              <a:gd name="connsiteX0" fmla="*/ 0 w 12474054"/>
              <a:gd name="connsiteY0" fmla="*/ 250130 h 455276"/>
              <a:gd name="connsiteX1" fmla="*/ 2879678 w 12474054"/>
              <a:gd name="connsiteY1" fmla="*/ 4470 h 455276"/>
              <a:gd name="connsiteX2" fmla="*/ 9621672 w 12474054"/>
              <a:gd name="connsiteY2" fmla="*/ 454847 h 455276"/>
              <a:gd name="connsiteX3" fmla="*/ 12474054 w 12474054"/>
              <a:gd name="connsiteY3" fmla="*/ 236482 h 455276"/>
            </a:gdLst>
            <a:ahLst/>
            <a:cxnLst>
              <a:cxn ang="0">
                <a:pos x="connsiteX0" y="connsiteY0"/>
              </a:cxn>
              <a:cxn ang="0">
                <a:pos x="connsiteX1" y="connsiteY1"/>
              </a:cxn>
              <a:cxn ang="0">
                <a:pos x="connsiteX2" y="connsiteY2"/>
              </a:cxn>
              <a:cxn ang="0">
                <a:pos x="connsiteX3" y="connsiteY3"/>
              </a:cxn>
            </a:cxnLst>
            <a:rect l="l" t="t" r="r" b="b"/>
            <a:pathLst>
              <a:path w="12474054" h="455276">
                <a:moveTo>
                  <a:pt x="0" y="250130"/>
                </a:moveTo>
                <a:cubicBezTo>
                  <a:pt x="381000" y="139242"/>
                  <a:pt x="1276066" y="-29650"/>
                  <a:pt x="2879678" y="4470"/>
                </a:cubicBezTo>
                <a:cubicBezTo>
                  <a:pt x="4483290" y="38590"/>
                  <a:pt x="8063552" y="470769"/>
                  <a:pt x="9621672" y="454847"/>
                </a:cubicBezTo>
                <a:cubicBezTo>
                  <a:pt x="11179792" y="438925"/>
                  <a:pt x="11846257" y="361586"/>
                  <a:pt x="12474054" y="236482"/>
                </a:cubicBezTo>
              </a:path>
            </a:pathLst>
          </a:custGeom>
          <a:noFill/>
          <a:ln w="76200">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32563">
              <a:defRPr/>
            </a:pPr>
            <a:endParaRPr lang="en-US" sz="1836">
              <a:solidFill>
                <a:srgbClr val="FFFFFF"/>
              </a:solidFill>
            </a:endParaRPr>
          </a:p>
        </p:txBody>
      </p:sp>
      <p:sp>
        <p:nvSpPr>
          <p:cNvPr id="96" name="Oval 95"/>
          <p:cNvSpPr/>
          <p:nvPr/>
        </p:nvSpPr>
        <p:spPr bwMode="auto">
          <a:xfrm>
            <a:off x="1087706" y="3368883"/>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1</a:t>
            </a:r>
          </a:p>
        </p:txBody>
      </p:sp>
      <p:sp>
        <p:nvSpPr>
          <p:cNvPr id="97" name="Oval 96"/>
          <p:cNvSpPr/>
          <p:nvPr/>
        </p:nvSpPr>
        <p:spPr bwMode="auto">
          <a:xfrm>
            <a:off x="3274818" y="3331225"/>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2</a:t>
            </a:r>
          </a:p>
        </p:txBody>
      </p:sp>
      <p:sp>
        <p:nvSpPr>
          <p:cNvPr id="98" name="Oval 97"/>
          <p:cNvSpPr/>
          <p:nvPr/>
        </p:nvSpPr>
        <p:spPr bwMode="auto">
          <a:xfrm>
            <a:off x="5323151" y="3508556"/>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3</a:t>
            </a:r>
          </a:p>
        </p:txBody>
      </p:sp>
      <p:sp>
        <p:nvSpPr>
          <p:cNvPr id="99" name="Oval 98"/>
          <p:cNvSpPr/>
          <p:nvPr/>
        </p:nvSpPr>
        <p:spPr bwMode="auto">
          <a:xfrm>
            <a:off x="7438880" y="3690841"/>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4</a:t>
            </a:r>
          </a:p>
        </p:txBody>
      </p:sp>
      <p:sp>
        <p:nvSpPr>
          <p:cNvPr id="100" name="Oval 99"/>
          <p:cNvSpPr/>
          <p:nvPr/>
        </p:nvSpPr>
        <p:spPr bwMode="auto">
          <a:xfrm>
            <a:off x="11014016" y="3753063"/>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6</a:t>
            </a:r>
          </a:p>
        </p:txBody>
      </p:sp>
      <p:sp>
        <p:nvSpPr>
          <p:cNvPr id="110" name="Isosceles Triangle 109"/>
          <p:cNvSpPr/>
          <p:nvPr/>
        </p:nvSpPr>
        <p:spPr bwMode="auto">
          <a:xfrm rot="4820437">
            <a:off x="921677" y="3536368"/>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Isosceles Triangle 110"/>
          <p:cNvSpPr/>
          <p:nvPr/>
        </p:nvSpPr>
        <p:spPr bwMode="auto">
          <a:xfrm rot="5719461">
            <a:off x="3109987" y="3494073"/>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Isosceles Triangle 112"/>
          <p:cNvSpPr/>
          <p:nvPr/>
        </p:nvSpPr>
        <p:spPr bwMode="auto">
          <a:xfrm rot="5400000">
            <a:off x="10843198" y="3913209"/>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Isosceles Triangle 113"/>
          <p:cNvSpPr/>
          <p:nvPr/>
        </p:nvSpPr>
        <p:spPr bwMode="auto">
          <a:xfrm rot="5637424">
            <a:off x="7260796" y="3801059"/>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a:t>Example sales scenario</a:t>
            </a:r>
            <a:endParaRPr lang="en-US" dirty="0"/>
          </a:p>
        </p:txBody>
      </p:sp>
      <p:cxnSp>
        <p:nvCxnSpPr>
          <p:cNvPr id="19" name="Straight Connector 18"/>
          <p:cNvCxnSpPr/>
          <p:nvPr/>
        </p:nvCxnSpPr>
        <p:spPr>
          <a:xfrm>
            <a:off x="307947" y="-264427"/>
            <a:ext cx="11523673" cy="0"/>
          </a:xfrm>
          <a:prstGeom prst="line">
            <a:avLst/>
          </a:prstGeom>
          <a:noFill/>
          <a:ln w="25400" cap="rnd">
            <a:solidFill>
              <a:schemeClr val="bg1">
                <a:lumMod val="75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39" name="Rectangle 38"/>
          <p:cNvSpPr/>
          <p:nvPr/>
        </p:nvSpPr>
        <p:spPr>
          <a:xfrm>
            <a:off x="8688167" y="4345316"/>
            <a:ext cx="1761425" cy="1765446"/>
          </a:xfrm>
          <a:prstGeom prst="rect">
            <a:avLst/>
          </a:prstGeom>
        </p:spPr>
        <p:txBody>
          <a:bodyPr wrap="square" anchor="t">
            <a:spAutoFit/>
          </a:bodyPr>
          <a:lstStyle/>
          <a:p>
            <a:pPr algn="ctr" defTabSz="932239">
              <a:lnSpc>
                <a:spcPct val="90000"/>
              </a:lnSpc>
              <a:defRPr/>
            </a:pPr>
            <a:r>
              <a:rPr lang="en-US" sz="2040" b="1" dirty="0">
                <a:solidFill>
                  <a:srgbClr val="0078D7"/>
                </a:solidFill>
              </a:rPr>
              <a:t>Attach</a:t>
            </a:r>
            <a:r>
              <a:rPr lang="en-US" sz="1836" b="1" dirty="0">
                <a:solidFill>
                  <a:srgbClr val="0078D7"/>
                </a:solidFill>
              </a:rPr>
              <a:t> </a:t>
            </a:r>
            <a:br>
              <a:rPr lang="en-US" sz="1836" b="1" dirty="0">
                <a:solidFill>
                  <a:srgbClr val="0078D7"/>
                </a:solidFill>
              </a:rPr>
            </a:br>
            <a:r>
              <a:rPr lang="en-US" sz="1632" dirty="0">
                <a:solidFill>
                  <a:srgbClr val="505050"/>
                </a:solidFill>
                <a:cs typeface="Segoe UI" panose="020B0502040204020203" pitchFamily="34" charset="0"/>
              </a:rPr>
              <a:t>other projects, recurring management services, and your own pre-packaged IP</a:t>
            </a:r>
            <a:endParaRPr lang="en-US" sz="1632" dirty="0">
              <a:solidFill>
                <a:srgbClr val="505050"/>
              </a:solidFill>
            </a:endParaRPr>
          </a:p>
        </p:txBody>
      </p:sp>
      <p:sp>
        <p:nvSpPr>
          <p:cNvPr id="40" name="Oval 39"/>
          <p:cNvSpPr/>
          <p:nvPr/>
        </p:nvSpPr>
        <p:spPr bwMode="auto">
          <a:xfrm>
            <a:off x="9324400" y="3770021"/>
            <a:ext cx="462410" cy="462408"/>
          </a:xfrm>
          <a:prstGeom prst="ellipse">
            <a:avLst/>
          </a:prstGeom>
          <a:solidFill>
            <a:schemeClr val="accent1">
              <a:lumMod val="50000"/>
            </a:schemeClr>
          </a:solidFill>
          <a:ln w="444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algn="ctr" defTabSz="950846" fontAlgn="base">
              <a:lnSpc>
                <a:spcPct val="90000"/>
              </a:lnSpc>
              <a:spcBef>
                <a:spcPct val="0"/>
              </a:spcBef>
              <a:spcAft>
                <a:spcPct val="0"/>
              </a:spcAft>
              <a:defRPr/>
            </a:pPr>
            <a:r>
              <a:rPr lang="en-US" sz="2448" dirty="0">
                <a:gradFill>
                  <a:gsLst>
                    <a:gs pos="0">
                      <a:srgbClr val="FFFFFF"/>
                    </a:gs>
                    <a:gs pos="100000">
                      <a:srgbClr val="FFFFFF"/>
                    </a:gs>
                  </a:gsLst>
                  <a:lin ang="5400000" scaled="0"/>
                </a:gradFill>
                <a:ea typeface="Segoe UI" pitchFamily="34" charset="0"/>
                <a:cs typeface="Segoe UI" pitchFamily="34" charset="0"/>
              </a:rPr>
              <a:t>5</a:t>
            </a:r>
          </a:p>
        </p:txBody>
      </p:sp>
      <p:sp>
        <p:nvSpPr>
          <p:cNvPr id="49" name="Isosceles Triangle 48"/>
          <p:cNvSpPr/>
          <p:nvPr/>
        </p:nvSpPr>
        <p:spPr bwMode="auto">
          <a:xfrm rot="5637424">
            <a:off x="9149083" y="3927661"/>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Isosceles Triangle 111"/>
          <p:cNvSpPr/>
          <p:nvPr/>
        </p:nvSpPr>
        <p:spPr bwMode="auto">
          <a:xfrm rot="5686503">
            <a:off x="5148941" y="3624567"/>
            <a:ext cx="237424" cy="150580"/>
          </a:xfrm>
          <a:prstGeom prst="triangle">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 name="Group 1"/>
          <p:cNvGrpSpPr/>
          <p:nvPr/>
        </p:nvGrpSpPr>
        <p:grpSpPr>
          <a:xfrm>
            <a:off x="4960060" y="5527658"/>
            <a:ext cx="1295353" cy="494855"/>
            <a:chOff x="4748595" y="5542597"/>
            <a:chExt cx="1270069" cy="485196"/>
          </a:xfrm>
        </p:grpSpPr>
        <p:sp>
          <p:nvSpPr>
            <p:cNvPr id="51" name="Block Arc 86"/>
            <p:cNvSpPr/>
            <p:nvPr/>
          </p:nvSpPr>
          <p:spPr bwMode="auto">
            <a:xfrm>
              <a:off x="4748595" y="5542597"/>
              <a:ext cx="410260" cy="485196"/>
            </a:xfrm>
            <a:custGeom>
              <a:avLst/>
              <a:gdLst/>
              <a:ahLst/>
              <a:cxnLst/>
              <a:rect l="l" t="t" r="r" b="b"/>
              <a:pathLst>
                <a:path w="868781" h="1027468">
                  <a:moveTo>
                    <a:pt x="440851" y="109525"/>
                  </a:moveTo>
                  <a:cubicBezTo>
                    <a:pt x="328997" y="106028"/>
                    <a:pt x="235001" y="192869"/>
                    <a:pt x="229650" y="304650"/>
                  </a:cubicBezTo>
                  <a:cubicBezTo>
                    <a:pt x="224299" y="416431"/>
                    <a:pt x="309569" y="511854"/>
                    <a:pt x="421246" y="519058"/>
                  </a:cubicBezTo>
                  <a:lnTo>
                    <a:pt x="421036" y="522309"/>
                  </a:lnTo>
                  <a:cubicBezTo>
                    <a:pt x="423307" y="521489"/>
                    <a:pt x="425609" y="521428"/>
                    <a:pt x="427915" y="521387"/>
                  </a:cubicBezTo>
                  <a:lnTo>
                    <a:pt x="434841" y="522074"/>
                  </a:lnTo>
                  <a:cubicBezTo>
                    <a:pt x="434839" y="521210"/>
                    <a:pt x="434838" y="520347"/>
                    <a:pt x="434836" y="519483"/>
                  </a:cubicBezTo>
                  <a:cubicBezTo>
                    <a:pt x="546745" y="519269"/>
                    <a:pt x="637809" y="429359"/>
                    <a:pt x="639451" y="317462"/>
                  </a:cubicBezTo>
                  <a:cubicBezTo>
                    <a:pt x="641093" y="205565"/>
                    <a:pt x="552705" y="113022"/>
                    <a:pt x="440851" y="109525"/>
                  </a:cubicBezTo>
                  <a:close/>
                  <a:moveTo>
                    <a:pt x="444270" y="156"/>
                  </a:moveTo>
                  <a:cubicBezTo>
                    <a:pt x="615820" y="5519"/>
                    <a:pt x="751380" y="147452"/>
                    <a:pt x="748862" y="319067"/>
                  </a:cubicBezTo>
                  <a:cubicBezTo>
                    <a:pt x="747339" y="422875"/>
                    <a:pt x="695636" y="514344"/>
                    <a:pt x="616585" y="569869"/>
                  </a:cubicBezTo>
                  <a:cubicBezTo>
                    <a:pt x="762850" y="647100"/>
                    <a:pt x="864994" y="817033"/>
                    <a:pt x="868781" y="1016260"/>
                  </a:cubicBezTo>
                  <a:lnTo>
                    <a:pt x="755139" y="1019192"/>
                  </a:lnTo>
                  <a:cubicBezTo>
                    <a:pt x="751418" y="803302"/>
                    <a:pt x="605850" y="631647"/>
                    <a:pt x="429381" y="635055"/>
                  </a:cubicBezTo>
                  <a:cubicBezTo>
                    <a:pt x="254222" y="638438"/>
                    <a:pt x="113676" y="813132"/>
                    <a:pt x="113676" y="1027467"/>
                  </a:cubicBezTo>
                  <a:lnTo>
                    <a:pt x="0" y="1027468"/>
                  </a:lnTo>
                  <a:cubicBezTo>
                    <a:pt x="0" y="824498"/>
                    <a:pt x="102630" y="649109"/>
                    <a:pt x="251558" y="569384"/>
                  </a:cubicBezTo>
                  <a:cubicBezTo>
                    <a:pt x="167426" y="509829"/>
                    <a:pt x="115067" y="409826"/>
                    <a:pt x="120352" y="299418"/>
                  </a:cubicBezTo>
                  <a:cubicBezTo>
                    <a:pt x="128559" y="127980"/>
                    <a:pt x="272720" y="-5207"/>
                    <a:pt x="444270" y="156"/>
                  </a:cubicBez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dirty="0">
                <a:solidFill>
                  <a:srgbClr val="505050"/>
                </a:solidFill>
              </a:endParaRPr>
            </a:p>
          </p:txBody>
        </p:sp>
        <p:sp>
          <p:nvSpPr>
            <p:cNvPr id="53" name="Block Arc 86"/>
            <p:cNvSpPr/>
            <p:nvPr/>
          </p:nvSpPr>
          <p:spPr bwMode="auto">
            <a:xfrm>
              <a:off x="5178499" y="5542597"/>
              <a:ext cx="410260" cy="485196"/>
            </a:xfrm>
            <a:custGeom>
              <a:avLst/>
              <a:gdLst/>
              <a:ahLst/>
              <a:cxnLst/>
              <a:rect l="l" t="t" r="r" b="b"/>
              <a:pathLst>
                <a:path w="868781" h="1027468">
                  <a:moveTo>
                    <a:pt x="440851" y="109525"/>
                  </a:moveTo>
                  <a:cubicBezTo>
                    <a:pt x="328997" y="106028"/>
                    <a:pt x="235001" y="192869"/>
                    <a:pt x="229650" y="304650"/>
                  </a:cubicBezTo>
                  <a:cubicBezTo>
                    <a:pt x="224299" y="416431"/>
                    <a:pt x="309569" y="511854"/>
                    <a:pt x="421246" y="519058"/>
                  </a:cubicBezTo>
                  <a:lnTo>
                    <a:pt x="421036" y="522309"/>
                  </a:lnTo>
                  <a:cubicBezTo>
                    <a:pt x="423307" y="521489"/>
                    <a:pt x="425609" y="521428"/>
                    <a:pt x="427915" y="521387"/>
                  </a:cubicBezTo>
                  <a:lnTo>
                    <a:pt x="434841" y="522074"/>
                  </a:lnTo>
                  <a:cubicBezTo>
                    <a:pt x="434839" y="521210"/>
                    <a:pt x="434838" y="520347"/>
                    <a:pt x="434836" y="519483"/>
                  </a:cubicBezTo>
                  <a:cubicBezTo>
                    <a:pt x="546745" y="519269"/>
                    <a:pt x="637809" y="429359"/>
                    <a:pt x="639451" y="317462"/>
                  </a:cubicBezTo>
                  <a:cubicBezTo>
                    <a:pt x="641093" y="205565"/>
                    <a:pt x="552705" y="113022"/>
                    <a:pt x="440851" y="109525"/>
                  </a:cubicBezTo>
                  <a:close/>
                  <a:moveTo>
                    <a:pt x="444270" y="156"/>
                  </a:moveTo>
                  <a:cubicBezTo>
                    <a:pt x="615820" y="5519"/>
                    <a:pt x="751380" y="147452"/>
                    <a:pt x="748862" y="319067"/>
                  </a:cubicBezTo>
                  <a:cubicBezTo>
                    <a:pt x="747339" y="422875"/>
                    <a:pt x="695636" y="514344"/>
                    <a:pt x="616585" y="569869"/>
                  </a:cubicBezTo>
                  <a:cubicBezTo>
                    <a:pt x="762850" y="647100"/>
                    <a:pt x="864994" y="817033"/>
                    <a:pt x="868781" y="1016260"/>
                  </a:cubicBezTo>
                  <a:lnTo>
                    <a:pt x="755139" y="1019192"/>
                  </a:lnTo>
                  <a:cubicBezTo>
                    <a:pt x="751418" y="803302"/>
                    <a:pt x="605850" y="631647"/>
                    <a:pt x="429381" y="635055"/>
                  </a:cubicBezTo>
                  <a:cubicBezTo>
                    <a:pt x="254222" y="638438"/>
                    <a:pt x="113676" y="813132"/>
                    <a:pt x="113676" y="1027467"/>
                  </a:cubicBezTo>
                  <a:lnTo>
                    <a:pt x="0" y="1027468"/>
                  </a:lnTo>
                  <a:cubicBezTo>
                    <a:pt x="0" y="824498"/>
                    <a:pt x="102630" y="649109"/>
                    <a:pt x="251558" y="569384"/>
                  </a:cubicBezTo>
                  <a:cubicBezTo>
                    <a:pt x="167426" y="509829"/>
                    <a:pt x="115067" y="409826"/>
                    <a:pt x="120352" y="299418"/>
                  </a:cubicBezTo>
                  <a:cubicBezTo>
                    <a:pt x="128559" y="127980"/>
                    <a:pt x="272720" y="-5207"/>
                    <a:pt x="444270" y="156"/>
                  </a:cubicBez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dirty="0">
                <a:solidFill>
                  <a:srgbClr val="505050"/>
                </a:solidFill>
              </a:endParaRPr>
            </a:p>
          </p:txBody>
        </p:sp>
        <p:sp>
          <p:nvSpPr>
            <p:cNvPr id="54" name="Block Arc 86"/>
            <p:cNvSpPr/>
            <p:nvPr/>
          </p:nvSpPr>
          <p:spPr bwMode="auto">
            <a:xfrm>
              <a:off x="5608404" y="5542597"/>
              <a:ext cx="410260" cy="485196"/>
            </a:xfrm>
            <a:custGeom>
              <a:avLst/>
              <a:gdLst/>
              <a:ahLst/>
              <a:cxnLst/>
              <a:rect l="l" t="t" r="r" b="b"/>
              <a:pathLst>
                <a:path w="868781" h="1027468">
                  <a:moveTo>
                    <a:pt x="440851" y="109525"/>
                  </a:moveTo>
                  <a:cubicBezTo>
                    <a:pt x="328997" y="106028"/>
                    <a:pt x="235001" y="192869"/>
                    <a:pt x="229650" y="304650"/>
                  </a:cubicBezTo>
                  <a:cubicBezTo>
                    <a:pt x="224299" y="416431"/>
                    <a:pt x="309569" y="511854"/>
                    <a:pt x="421246" y="519058"/>
                  </a:cubicBezTo>
                  <a:lnTo>
                    <a:pt x="421036" y="522309"/>
                  </a:lnTo>
                  <a:cubicBezTo>
                    <a:pt x="423307" y="521489"/>
                    <a:pt x="425609" y="521428"/>
                    <a:pt x="427915" y="521387"/>
                  </a:cubicBezTo>
                  <a:lnTo>
                    <a:pt x="434841" y="522074"/>
                  </a:lnTo>
                  <a:cubicBezTo>
                    <a:pt x="434839" y="521210"/>
                    <a:pt x="434838" y="520347"/>
                    <a:pt x="434836" y="519483"/>
                  </a:cubicBezTo>
                  <a:cubicBezTo>
                    <a:pt x="546745" y="519269"/>
                    <a:pt x="637809" y="429359"/>
                    <a:pt x="639451" y="317462"/>
                  </a:cubicBezTo>
                  <a:cubicBezTo>
                    <a:pt x="641093" y="205565"/>
                    <a:pt x="552705" y="113022"/>
                    <a:pt x="440851" y="109525"/>
                  </a:cubicBezTo>
                  <a:close/>
                  <a:moveTo>
                    <a:pt x="444270" y="156"/>
                  </a:moveTo>
                  <a:cubicBezTo>
                    <a:pt x="615820" y="5519"/>
                    <a:pt x="751380" y="147452"/>
                    <a:pt x="748862" y="319067"/>
                  </a:cubicBezTo>
                  <a:cubicBezTo>
                    <a:pt x="747339" y="422875"/>
                    <a:pt x="695636" y="514344"/>
                    <a:pt x="616585" y="569869"/>
                  </a:cubicBezTo>
                  <a:cubicBezTo>
                    <a:pt x="762850" y="647100"/>
                    <a:pt x="864994" y="817033"/>
                    <a:pt x="868781" y="1016260"/>
                  </a:cubicBezTo>
                  <a:lnTo>
                    <a:pt x="755139" y="1019192"/>
                  </a:lnTo>
                  <a:cubicBezTo>
                    <a:pt x="751418" y="803302"/>
                    <a:pt x="605850" y="631647"/>
                    <a:pt x="429381" y="635055"/>
                  </a:cubicBezTo>
                  <a:cubicBezTo>
                    <a:pt x="254222" y="638438"/>
                    <a:pt x="113676" y="813132"/>
                    <a:pt x="113676" y="1027467"/>
                  </a:cubicBezTo>
                  <a:lnTo>
                    <a:pt x="0" y="1027468"/>
                  </a:lnTo>
                  <a:cubicBezTo>
                    <a:pt x="0" y="824498"/>
                    <a:pt x="102630" y="649109"/>
                    <a:pt x="251558" y="569384"/>
                  </a:cubicBezTo>
                  <a:cubicBezTo>
                    <a:pt x="167426" y="509829"/>
                    <a:pt x="115067" y="409826"/>
                    <a:pt x="120352" y="299418"/>
                  </a:cubicBezTo>
                  <a:cubicBezTo>
                    <a:pt x="128559" y="127980"/>
                    <a:pt x="272720" y="-5207"/>
                    <a:pt x="444270" y="156"/>
                  </a:cubicBez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dirty="0">
                <a:solidFill>
                  <a:srgbClr val="505050"/>
                </a:solidFill>
              </a:endParaRPr>
            </a:p>
          </p:txBody>
        </p:sp>
      </p:grpSp>
      <p:grpSp>
        <p:nvGrpSpPr>
          <p:cNvPr id="11" name="Group 10"/>
          <p:cNvGrpSpPr/>
          <p:nvPr/>
        </p:nvGrpSpPr>
        <p:grpSpPr>
          <a:xfrm>
            <a:off x="7248903" y="5582469"/>
            <a:ext cx="964453" cy="603156"/>
            <a:chOff x="7106549" y="5473506"/>
            <a:chExt cx="945628" cy="591383"/>
          </a:xfrm>
        </p:grpSpPr>
        <p:sp>
          <p:nvSpPr>
            <p:cNvPr id="55" name="Freeform 54"/>
            <p:cNvSpPr>
              <a:spLocks noEditPoints="1"/>
            </p:cNvSpPr>
            <p:nvPr/>
          </p:nvSpPr>
          <p:spPr bwMode="auto">
            <a:xfrm>
              <a:off x="7106549" y="5473506"/>
              <a:ext cx="945628" cy="591383"/>
            </a:xfrm>
            <a:custGeom>
              <a:avLst/>
              <a:gdLst>
                <a:gd name="T0" fmla="*/ 160 w 323"/>
                <a:gd name="T1" fmla="*/ 20 h 202"/>
                <a:gd name="T2" fmla="*/ 140 w 323"/>
                <a:gd name="T3" fmla="*/ 26 h 202"/>
                <a:gd name="T4" fmla="*/ 123 w 323"/>
                <a:gd name="T5" fmla="*/ 39 h 202"/>
                <a:gd name="T6" fmla="*/ 110 w 323"/>
                <a:gd name="T7" fmla="*/ 55 h 202"/>
                <a:gd name="T8" fmla="*/ 94 w 323"/>
                <a:gd name="T9" fmla="*/ 61 h 202"/>
                <a:gd name="T10" fmla="*/ 68 w 323"/>
                <a:gd name="T11" fmla="*/ 61 h 202"/>
                <a:gd name="T12" fmla="*/ 46 w 323"/>
                <a:gd name="T13" fmla="*/ 70 h 202"/>
                <a:gd name="T14" fmla="*/ 31 w 323"/>
                <a:gd name="T15" fmla="*/ 86 h 202"/>
                <a:gd name="T16" fmla="*/ 22 w 323"/>
                <a:gd name="T17" fmla="*/ 108 h 202"/>
                <a:gd name="T18" fmla="*/ 22 w 323"/>
                <a:gd name="T19" fmla="*/ 132 h 202"/>
                <a:gd name="T20" fmla="*/ 31 w 323"/>
                <a:gd name="T21" fmla="*/ 154 h 202"/>
                <a:gd name="T22" fmla="*/ 46 w 323"/>
                <a:gd name="T23" fmla="*/ 171 h 202"/>
                <a:gd name="T24" fmla="*/ 68 w 323"/>
                <a:gd name="T25" fmla="*/ 180 h 202"/>
                <a:gd name="T26" fmla="*/ 263 w 323"/>
                <a:gd name="T27" fmla="*/ 182 h 202"/>
                <a:gd name="T28" fmla="*/ 279 w 323"/>
                <a:gd name="T29" fmla="*/ 178 h 202"/>
                <a:gd name="T30" fmla="*/ 292 w 323"/>
                <a:gd name="T31" fmla="*/ 169 h 202"/>
                <a:gd name="T32" fmla="*/ 301 w 323"/>
                <a:gd name="T33" fmla="*/ 156 h 202"/>
                <a:gd name="T34" fmla="*/ 303 w 323"/>
                <a:gd name="T35" fmla="*/ 141 h 202"/>
                <a:gd name="T36" fmla="*/ 301 w 323"/>
                <a:gd name="T37" fmla="*/ 125 h 202"/>
                <a:gd name="T38" fmla="*/ 292 w 323"/>
                <a:gd name="T39" fmla="*/ 112 h 202"/>
                <a:gd name="T40" fmla="*/ 279 w 323"/>
                <a:gd name="T41" fmla="*/ 103 h 202"/>
                <a:gd name="T42" fmla="*/ 263 w 323"/>
                <a:gd name="T43" fmla="*/ 101 h 202"/>
                <a:gd name="T44" fmla="*/ 244 w 323"/>
                <a:gd name="T45" fmla="*/ 90 h 202"/>
                <a:gd name="T46" fmla="*/ 237 w 323"/>
                <a:gd name="T47" fmla="*/ 61 h 202"/>
                <a:gd name="T48" fmla="*/ 222 w 323"/>
                <a:gd name="T49" fmla="*/ 39 h 202"/>
                <a:gd name="T50" fmla="*/ 200 w 323"/>
                <a:gd name="T51" fmla="*/ 24 h 202"/>
                <a:gd name="T52" fmla="*/ 171 w 323"/>
                <a:gd name="T53" fmla="*/ 20 h 202"/>
                <a:gd name="T54" fmla="*/ 189 w 323"/>
                <a:gd name="T55" fmla="*/ 0 h 202"/>
                <a:gd name="T56" fmla="*/ 219 w 323"/>
                <a:gd name="T57" fmla="*/ 13 h 202"/>
                <a:gd name="T58" fmla="*/ 244 w 323"/>
                <a:gd name="T59" fmla="*/ 35 h 202"/>
                <a:gd name="T60" fmla="*/ 259 w 323"/>
                <a:gd name="T61" fmla="*/ 64 h 202"/>
                <a:gd name="T62" fmla="*/ 274 w 323"/>
                <a:gd name="T63" fmla="*/ 81 h 202"/>
                <a:gd name="T64" fmla="*/ 296 w 323"/>
                <a:gd name="T65" fmla="*/ 90 h 202"/>
                <a:gd name="T66" fmla="*/ 314 w 323"/>
                <a:gd name="T67" fmla="*/ 108 h 202"/>
                <a:gd name="T68" fmla="*/ 323 w 323"/>
                <a:gd name="T69" fmla="*/ 127 h 202"/>
                <a:gd name="T70" fmla="*/ 323 w 323"/>
                <a:gd name="T71" fmla="*/ 154 h 202"/>
                <a:gd name="T72" fmla="*/ 314 w 323"/>
                <a:gd name="T73" fmla="*/ 176 h 202"/>
                <a:gd name="T74" fmla="*/ 296 w 323"/>
                <a:gd name="T75" fmla="*/ 191 h 202"/>
                <a:gd name="T76" fmla="*/ 274 w 323"/>
                <a:gd name="T77" fmla="*/ 200 h 202"/>
                <a:gd name="T78" fmla="*/ 81 w 323"/>
                <a:gd name="T79" fmla="*/ 202 h 202"/>
                <a:gd name="T80" fmla="*/ 48 w 323"/>
                <a:gd name="T81" fmla="*/ 195 h 202"/>
                <a:gd name="T82" fmla="*/ 24 w 323"/>
                <a:gd name="T83" fmla="*/ 178 h 202"/>
                <a:gd name="T84" fmla="*/ 6 w 323"/>
                <a:gd name="T85" fmla="*/ 152 h 202"/>
                <a:gd name="T86" fmla="*/ 0 w 323"/>
                <a:gd name="T87" fmla="*/ 121 h 202"/>
                <a:gd name="T88" fmla="*/ 6 w 323"/>
                <a:gd name="T89" fmla="*/ 90 h 202"/>
                <a:gd name="T90" fmla="*/ 24 w 323"/>
                <a:gd name="T91" fmla="*/ 64 h 202"/>
                <a:gd name="T92" fmla="*/ 48 w 323"/>
                <a:gd name="T93" fmla="*/ 46 h 202"/>
                <a:gd name="T94" fmla="*/ 81 w 323"/>
                <a:gd name="T95" fmla="*/ 39 h 202"/>
                <a:gd name="T96" fmla="*/ 103 w 323"/>
                <a:gd name="T97" fmla="*/ 31 h 202"/>
                <a:gd name="T98" fmla="*/ 118 w 323"/>
                <a:gd name="T99" fmla="*/ 15 h 202"/>
                <a:gd name="T100" fmla="*/ 138 w 323"/>
                <a:gd name="T101" fmla="*/ 4 h 202"/>
                <a:gd name="T102" fmla="*/ 160 w 323"/>
                <a:gd name="T10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3" h="202">
                  <a:moveTo>
                    <a:pt x="171" y="20"/>
                  </a:moveTo>
                  <a:lnTo>
                    <a:pt x="160" y="20"/>
                  </a:lnTo>
                  <a:lnTo>
                    <a:pt x="151" y="22"/>
                  </a:lnTo>
                  <a:lnTo>
                    <a:pt x="140" y="26"/>
                  </a:lnTo>
                  <a:lnTo>
                    <a:pt x="132" y="33"/>
                  </a:lnTo>
                  <a:lnTo>
                    <a:pt x="123" y="39"/>
                  </a:lnTo>
                  <a:lnTo>
                    <a:pt x="116" y="46"/>
                  </a:lnTo>
                  <a:lnTo>
                    <a:pt x="110" y="55"/>
                  </a:lnTo>
                  <a:lnTo>
                    <a:pt x="105" y="66"/>
                  </a:lnTo>
                  <a:lnTo>
                    <a:pt x="94" y="61"/>
                  </a:lnTo>
                  <a:lnTo>
                    <a:pt x="81" y="59"/>
                  </a:lnTo>
                  <a:lnTo>
                    <a:pt x="68" y="61"/>
                  </a:lnTo>
                  <a:lnTo>
                    <a:pt x="57" y="64"/>
                  </a:lnTo>
                  <a:lnTo>
                    <a:pt x="46" y="70"/>
                  </a:lnTo>
                  <a:lnTo>
                    <a:pt x="37" y="77"/>
                  </a:lnTo>
                  <a:lnTo>
                    <a:pt x="31" y="86"/>
                  </a:lnTo>
                  <a:lnTo>
                    <a:pt x="24" y="97"/>
                  </a:lnTo>
                  <a:lnTo>
                    <a:pt x="22" y="108"/>
                  </a:lnTo>
                  <a:lnTo>
                    <a:pt x="20" y="121"/>
                  </a:lnTo>
                  <a:lnTo>
                    <a:pt x="22" y="132"/>
                  </a:lnTo>
                  <a:lnTo>
                    <a:pt x="24" y="145"/>
                  </a:lnTo>
                  <a:lnTo>
                    <a:pt x="31" y="154"/>
                  </a:lnTo>
                  <a:lnTo>
                    <a:pt x="37" y="162"/>
                  </a:lnTo>
                  <a:lnTo>
                    <a:pt x="46" y="171"/>
                  </a:lnTo>
                  <a:lnTo>
                    <a:pt x="57" y="176"/>
                  </a:lnTo>
                  <a:lnTo>
                    <a:pt x="68" y="180"/>
                  </a:lnTo>
                  <a:lnTo>
                    <a:pt x="81" y="182"/>
                  </a:lnTo>
                  <a:lnTo>
                    <a:pt x="263" y="182"/>
                  </a:lnTo>
                  <a:lnTo>
                    <a:pt x="270" y="180"/>
                  </a:lnTo>
                  <a:lnTo>
                    <a:pt x="279" y="178"/>
                  </a:lnTo>
                  <a:lnTo>
                    <a:pt x="285" y="173"/>
                  </a:lnTo>
                  <a:lnTo>
                    <a:pt x="292" y="169"/>
                  </a:lnTo>
                  <a:lnTo>
                    <a:pt x="296" y="162"/>
                  </a:lnTo>
                  <a:lnTo>
                    <a:pt x="301" y="156"/>
                  </a:lnTo>
                  <a:lnTo>
                    <a:pt x="303" y="149"/>
                  </a:lnTo>
                  <a:lnTo>
                    <a:pt x="303" y="141"/>
                  </a:lnTo>
                  <a:lnTo>
                    <a:pt x="303" y="132"/>
                  </a:lnTo>
                  <a:lnTo>
                    <a:pt x="301" y="125"/>
                  </a:lnTo>
                  <a:lnTo>
                    <a:pt x="296" y="119"/>
                  </a:lnTo>
                  <a:lnTo>
                    <a:pt x="292" y="112"/>
                  </a:lnTo>
                  <a:lnTo>
                    <a:pt x="285" y="108"/>
                  </a:lnTo>
                  <a:lnTo>
                    <a:pt x="279" y="103"/>
                  </a:lnTo>
                  <a:lnTo>
                    <a:pt x="270" y="101"/>
                  </a:lnTo>
                  <a:lnTo>
                    <a:pt x="263" y="101"/>
                  </a:lnTo>
                  <a:lnTo>
                    <a:pt x="244" y="101"/>
                  </a:lnTo>
                  <a:lnTo>
                    <a:pt x="244" y="90"/>
                  </a:lnTo>
                  <a:lnTo>
                    <a:pt x="241" y="77"/>
                  </a:lnTo>
                  <a:lnTo>
                    <a:pt x="237" y="61"/>
                  </a:lnTo>
                  <a:lnTo>
                    <a:pt x="230" y="50"/>
                  </a:lnTo>
                  <a:lnTo>
                    <a:pt x="222" y="39"/>
                  </a:lnTo>
                  <a:lnTo>
                    <a:pt x="211" y="31"/>
                  </a:lnTo>
                  <a:lnTo>
                    <a:pt x="200" y="24"/>
                  </a:lnTo>
                  <a:lnTo>
                    <a:pt x="186" y="20"/>
                  </a:lnTo>
                  <a:lnTo>
                    <a:pt x="171" y="20"/>
                  </a:lnTo>
                  <a:close/>
                  <a:moveTo>
                    <a:pt x="171" y="0"/>
                  </a:moveTo>
                  <a:lnTo>
                    <a:pt x="189" y="0"/>
                  </a:lnTo>
                  <a:lnTo>
                    <a:pt x="204" y="4"/>
                  </a:lnTo>
                  <a:lnTo>
                    <a:pt x="219" y="13"/>
                  </a:lnTo>
                  <a:lnTo>
                    <a:pt x="233" y="22"/>
                  </a:lnTo>
                  <a:lnTo>
                    <a:pt x="244" y="35"/>
                  </a:lnTo>
                  <a:lnTo>
                    <a:pt x="252" y="48"/>
                  </a:lnTo>
                  <a:lnTo>
                    <a:pt x="259" y="64"/>
                  </a:lnTo>
                  <a:lnTo>
                    <a:pt x="263" y="79"/>
                  </a:lnTo>
                  <a:lnTo>
                    <a:pt x="274" y="81"/>
                  </a:lnTo>
                  <a:lnTo>
                    <a:pt x="285" y="86"/>
                  </a:lnTo>
                  <a:lnTo>
                    <a:pt x="296" y="90"/>
                  </a:lnTo>
                  <a:lnTo>
                    <a:pt x="305" y="97"/>
                  </a:lnTo>
                  <a:lnTo>
                    <a:pt x="314" y="108"/>
                  </a:lnTo>
                  <a:lnTo>
                    <a:pt x="318" y="116"/>
                  </a:lnTo>
                  <a:lnTo>
                    <a:pt x="323" y="127"/>
                  </a:lnTo>
                  <a:lnTo>
                    <a:pt x="323" y="141"/>
                  </a:lnTo>
                  <a:lnTo>
                    <a:pt x="323" y="154"/>
                  </a:lnTo>
                  <a:lnTo>
                    <a:pt x="318" y="165"/>
                  </a:lnTo>
                  <a:lnTo>
                    <a:pt x="314" y="176"/>
                  </a:lnTo>
                  <a:lnTo>
                    <a:pt x="305" y="184"/>
                  </a:lnTo>
                  <a:lnTo>
                    <a:pt x="296" y="191"/>
                  </a:lnTo>
                  <a:lnTo>
                    <a:pt x="285" y="198"/>
                  </a:lnTo>
                  <a:lnTo>
                    <a:pt x="274" y="200"/>
                  </a:lnTo>
                  <a:lnTo>
                    <a:pt x="263" y="202"/>
                  </a:lnTo>
                  <a:lnTo>
                    <a:pt x="81" y="202"/>
                  </a:lnTo>
                  <a:lnTo>
                    <a:pt x="63" y="200"/>
                  </a:lnTo>
                  <a:lnTo>
                    <a:pt x="48" y="195"/>
                  </a:lnTo>
                  <a:lnTo>
                    <a:pt x="35" y="187"/>
                  </a:lnTo>
                  <a:lnTo>
                    <a:pt x="24" y="178"/>
                  </a:lnTo>
                  <a:lnTo>
                    <a:pt x="13" y="167"/>
                  </a:lnTo>
                  <a:lnTo>
                    <a:pt x="6" y="152"/>
                  </a:lnTo>
                  <a:lnTo>
                    <a:pt x="2" y="136"/>
                  </a:lnTo>
                  <a:lnTo>
                    <a:pt x="0" y="121"/>
                  </a:lnTo>
                  <a:lnTo>
                    <a:pt x="2" y="103"/>
                  </a:lnTo>
                  <a:lnTo>
                    <a:pt x="6" y="90"/>
                  </a:lnTo>
                  <a:lnTo>
                    <a:pt x="13" y="75"/>
                  </a:lnTo>
                  <a:lnTo>
                    <a:pt x="24" y="64"/>
                  </a:lnTo>
                  <a:lnTo>
                    <a:pt x="35" y="53"/>
                  </a:lnTo>
                  <a:lnTo>
                    <a:pt x="48" y="46"/>
                  </a:lnTo>
                  <a:lnTo>
                    <a:pt x="63" y="42"/>
                  </a:lnTo>
                  <a:lnTo>
                    <a:pt x="81" y="39"/>
                  </a:lnTo>
                  <a:lnTo>
                    <a:pt x="94" y="42"/>
                  </a:lnTo>
                  <a:lnTo>
                    <a:pt x="103" y="31"/>
                  </a:lnTo>
                  <a:lnTo>
                    <a:pt x="110" y="24"/>
                  </a:lnTo>
                  <a:lnTo>
                    <a:pt x="118" y="15"/>
                  </a:lnTo>
                  <a:lnTo>
                    <a:pt x="127" y="11"/>
                  </a:lnTo>
                  <a:lnTo>
                    <a:pt x="138" y="4"/>
                  </a:lnTo>
                  <a:lnTo>
                    <a:pt x="149" y="2"/>
                  </a:lnTo>
                  <a:lnTo>
                    <a:pt x="160" y="0"/>
                  </a:lnTo>
                  <a:lnTo>
                    <a:pt x="171" y="0"/>
                  </a:lnTo>
                  <a:close/>
                </a:path>
              </a:pathLst>
            </a:custGeom>
            <a:solidFill>
              <a:schemeClr val="tx2"/>
            </a:solidFill>
            <a:ln w="0">
              <a:noFill/>
              <a:prstDash val="solid"/>
              <a:round/>
              <a:headEnd/>
              <a:tailEnd/>
            </a:ln>
          </p:spPr>
          <p:txBody>
            <a:bodyPr vert="horz" wrap="square" lIns="93260" tIns="46630" rIns="93260" bIns="46630" numCol="1" anchor="t" anchorCtr="0" compatLnSpc="1">
              <a:prstTxWarp prst="textNoShape">
                <a:avLst/>
              </a:prstTxWarp>
            </a:bodyPr>
            <a:lstStyle/>
            <a:p>
              <a:endParaRPr lang="en-US" sz="1836">
                <a:solidFill>
                  <a:srgbClr val="505050"/>
                </a:solidFill>
              </a:endParaRPr>
            </a:p>
          </p:txBody>
        </p:sp>
        <p:sp>
          <p:nvSpPr>
            <p:cNvPr id="4" name="Rectangle 3"/>
            <p:cNvSpPr/>
            <p:nvPr/>
          </p:nvSpPr>
          <p:spPr bwMode="auto">
            <a:xfrm>
              <a:off x="7506269" y="5849369"/>
              <a:ext cx="191069" cy="21023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8" name="Straight Arrow Connector 7"/>
            <p:cNvCxnSpPr/>
            <p:nvPr/>
          </p:nvCxnSpPr>
          <p:spPr>
            <a:xfrm flipV="1">
              <a:off x="7602116" y="5658404"/>
              <a:ext cx="0" cy="142102"/>
            </a:xfrm>
            <a:prstGeom prst="straightConnector1">
              <a:avLst/>
            </a:prstGeom>
            <a:ln w="41275">
              <a:solidFill>
                <a:schemeClr val="accent1"/>
              </a:solidFill>
              <a:headEnd type="none"/>
              <a:tailEnd type="triangle" w="med" len="sm"/>
            </a:ln>
          </p:spPr>
          <p:style>
            <a:lnRef idx="1">
              <a:schemeClr val="accent1"/>
            </a:lnRef>
            <a:fillRef idx="0">
              <a:schemeClr val="accent1"/>
            </a:fillRef>
            <a:effectRef idx="0">
              <a:schemeClr val="accent1"/>
            </a:effectRef>
            <a:fontRef idx="minor">
              <a:schemeClr val="tx1"/>
            </a:fontRef>
          </p:style>
        </p:cxnSp>
      </p:grpSp>
      <p:sp>
        <p:nvSpPr>
          <p:cNvPr id="59" name="Freeform 46"/>
          <p:cNvSpPr>
            <a:spLocks noEditPoints="1"/>
          </p:cNvSpPr>
          <p:nvPr/>
        </p:nvSpPr>
        <p:spPr bwMode="auto">
          <a:xfrm>
            <a:off x="958113" y="5205369"/>
            <a:ext cx="730096" cy="667195"/>
          </a:xfrm>
          <a:custGeom>
            <a:avLst/>
            <a:gdLst>
              <a:gd name="T0" fmla="*/ 182 w 325"/>
              <a:gd name="T1" fmla="*/ 81 h 297"/>
              <a:gd name="T2" fmla="*/ 222 w 325"/>
              <a:gd name="T3" fmla="*/ 81 h 297"/>
              <a:gd name="T4" fmla="*/ 222 w 325"/>
              <a:gd name="T5" fmla="*/ 121 h 297"/>
              <a:gd name="T6" fmla="*/ 222 w 325"/>
              <a:gd name="T7" fmla="*/ 126 h 297"/>
              <a:gd name="T8" fmla="*/ 221 w 325"/>
              <a:gd name="T9" fmla="*/ 129 h 297"/>
              <a:gd name="T10" fmla="*/ 219 w 325"/>
              <a:gd name="T11" fmla="*/ 133 h 297"/>
              <a:gd name="T12" fmla="*/ 216 w 325"/>
              <a:gd name="T13" fmla="*/ 136 h 297"/>
              <a:gd name="T14" fmla="*/ 214 w 325"/>
              <a:gd name="T15" fmla="*/ 139 h 297"/>
              <a:gd name="T16" fmla="*/ 211 w 325"/>
              <a:gd name="T17" fmla="*/ 140 h 297"/>
              <a:gd name="T18" fmla="*/ 206 w 325"/>
              <a:gd name="T19" fmla="*/ 142 h 297"/>
              <a:gd name="T20" fmla="*/ 202 w 325"/>
              <a:gd name="T21" fmla="*/ 142 h 297"/>
              <a:gd name="T22" fmla="*/ 202 w 325"/>
              <a:gd name="T23" fmla="*/ 121 h 297"/>
              <a:gd name="T24" fmla="*/ 182 w 325"/>
              <a:gd name="T25" fmla="*/ 121 h 297"/>
              <a:gd name="T26" fmla="*/ 182 w 325"/>
              <a:gd name="T27" fmla="*/ 81 h 297"/>
              <a:gd name="T28" fmla="*/ 101 w 325"/>
              <a:gd name="T29" fmla="*/ 81 h 297"/>
              <a:gd name="T30" fmla="*/ 142 w 325"/>
              <a:gd name="T31" fmla="*/ 81 h 297"/>
              <a:gd name="T32" fmla="*/ 142 w 325"/>
              <a:gd name="T33" fmla="*/ 121 h 297"/>
              <a:gd name="T34" fmla="*/ 142 w 325"/>
              <a:gd name="T35" fmla="*/ 126 h 297"/>
              <a:gd name="T36" fmla="*/ 140 w 325"/>
              <a:gd name="T37" fmla="*/ 129 h 297"/>
              <a:gd name="T38" fmla="*/ 139 w 325"/>
              <a:gd name="T39" fmla="*/ 133 h 297"/>
              <a:gd name="T40" fmla="*/ 136 w 325"/>
              <a:gd name="T41" fmla="*/ 136 h 297"/>
              <a:gd name="T42" fmla="*/ 133 w 325"/>
              <a:gd name="T43" fmla="*/ 139 h 297"/>
              <a:gd name="T44" fmla="*/ 130 w 325"/>
              <a:gd name="T45" fmla="*/ 140 h 297"/>
              <a:gd name="T46" fmla="*/ 126 w 325"/>
              <a:gd name="T47" fmla="*/ 142 h 297"/>
              <a:gd name="T48" fmla="*/ 121 w 325"/>
              <a:gd name="T49" fmla="*/ 142 h 297"/>
              <a:gd name="T50" fmla="*/ 121 w 325"/>
              <a:gd name="T51" fmla="*/ 121 h 297"/>
              <a:gd name="T52" fmla="*/ 101 w 325"/>
              <a:gd name="T53" fmla="*/ 121 h 297"/>
              <a:gd name="T54" fmla="*/ 101 w 325"/>
              <a:gd name="T55" fmla="*/ 81 h 297"/>
              <a:gd name="T56" fmla="*/ 21 w 325"/>
              <a:gd name="T57" fmla="*/ 21 h 297"/>
              <a:gd name="T58" fmla="*/ 21 w 325"/>
              <a:gd name="T59" fmla="*/ 202 h 297"/>
              <a:gd name="T60" fmla="*/ 61 w 325"/>
              <a:gd name="T61" fmla="*/ 202 h 297"/>
              <a:gd name="T62" fmla="*/ 61 w 325"/>
              <a:gd name="T63" fmla="*/ 248 h 297"/>
              <a:gd name="T64" fmla="*/ 107 w 325"/>
              <a:gd name="T65" fmla="*/ 202 h 297"/>
              <a:gd name="T66" fmla="*/ 304 w 325"/>
              <a:gd name="T67" fmla="*/ 202 h 297"/>
              <a:gd name="T68" fmla="*/ 304 w 325"/>
              <a:gd name="T69" fmla="*/ 21 h 297"/>
              <a:gd name="T70" fmla="*/ 21 w 325"/>
              <a:gd name="T71" fmla="*/ 21 h 297"/>
              <a:gd name="T72" fmla="*/ 0 w 325"/>
              <a:gd name="T73" fmla="*/ 0 h 297"/>
              <a:gd name="T74" fmla="*/ 325 w 325"/>
              <a:gd name="T75" fmla="*/ 0 h 297"/>
              <a:gd name="T76" fmla="*/ 325 w 325"/>
              <a:gd name="T77" fmla="*/ 222 h 297"/>
              <a:gd name="T78" fmla="*/ 116 w 325"/>
              <a:gd name="T79" fmla="*/ 222 h 297"/>
              <a:gd name="T80" fmla="*/ 41 w 325"/>
              <a:gd name="T81" fmla="*/ 297 h 297"/>
              <a:gd name="T82" fmla="*/ 41 w 325"/>
              <a:gd name="T83" fmla="*/ 222 h 297"/>
              <a:gd name="T84" fmla="*/ 0 w 325"/>
              <a:gd name="T85" fmla="*/ 222 h 297"/>
              <a:gd name="T86" fmla="*/ 0 w 325"/>
              <a:gd name="T87"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5" h="297">
                <a:moveTo>
                  <a:pt x="182" y="81"/>
                </a:moveTo>
                <a:lnTo>
                  <a:pt x="222" y="81"/>
                </a:lnTo>
                <a:lnTo>
                  <a:pt x="222" y="121"/>
                </a:lnTo>
                <a:lnTo>
                  <a:pt x="222" y="126"/>
                </a:lnTo>
                <a:lnTo>
                  <a:pt x="221" y="129"/>
                </a:lnTo>
                <a:lnTo>
                  <a:pt x="219" y="133"/>
                </a:lnTo>
                <a:lnTo>
                  <a:pt x="216" y="136"/>
                </a:lnTo>
                <a:lnTo>
                  <a:pt x="214" y="139"/>
                </a:lnTo>
                <a:lnTo>
                  <a:pt x="211" y="140"/>
                </a:lnTo>
                <a:lnTo>
                  <a:pt x="206" y="142"/>
                </a:lnTo>
                <a:lnTo>
                  <a:pt x="202" y="142"/>
                </a:lnTo>
                <a:lnTo>
                  <a:pt x="202" y="121"/>
                </a:lnTo>
                <a:lnTo>
                  <a:pt x="182" y="121"/>
                </a:lnTo>
                <a:lnTo>
                  <a:pt x="182" y="81"/>
                </a:lnTo>
                <a:close/>
                <a:moveTo>
                  <a:pt x="101" y="81"/>
                </a:moveTo>
                <a:lnTo>
                  <a:pt x="142" y="81"/>
                </a:lnTo>
                <a:lnTo>
                  <a:pt x="142" y="121"/>
                </a:lnTo>
                <a:lnTo>
                  <a:pt x="142" y="126"/>
                </a:lnTo>
                <a:lnTo>
                  <a:pt x="140" y="129"/>
                </a:lnTo>
                <a:lnTo>
                  <a:pt x="139" y="133"/>
                </a:lnTo>
                <a:lnTo>
                  <a:pt x="136" y="136"/>
                </a:lnTo>
                <a:lnTo>
                  <a:pt x="133" y="139"/>
                </a:lnTo>
                <a:lnTo>
                  <a:pt x="130" y="140"/>
                </a:lnTo>
                <a:lnTo>
                  <a:pt x="126" y="142"/>
                </a:lnTo>
                <a:lnTo>
                  <a:pt x="121" y="142"/>
                </a:lnTo>
                <a:lnTo>
                  <a:pt x="121" y="121"/>
                </a:lnTo>
                <a:lnTo>
                  <a:pt x="101" y="121"/>
                </a:lnTo>
                <a:lnTo>
                  <a:pt x="101" y="81"/>
                </a:lnTo>
                <a:close/>
                <a:moveTo>
                  <a:pt x="21" y="21"/>
                </a:moveTo>
                <a:lnTo>
                  <a:pt x="21" y="202"/>
                </a:lnTo>
                <a:lnTo>
                  <a:pt x="61" y="202"/>
                </a:lnTo>
                <a:lnTo>
                  <a:pt x="61" y="248"/>
                </a:lnTo>
                <a:lnTo>
                  <a:pt x="107" y="202"/>
                </a:lnTo>
                <a:lnTo>
                  <a:pt x="304" y="202"/>
                </a:lnTo>
                <a:lnTo>
                  <a:pt x="304" y="21"/>
                </a:lnTo>
                <a:lnTo>
                  <a:pt x="21" y="21"/>
                </a:lnTo>
                <a:close/>
                <a:moveTo>
                  <a:pt x="0" y="0"/>
                </a:moveTo>
                <a:lnTo>
                  <a:pt x="325" y="0"/>
                </a:lnTo>
                <a:lnTo>
                  <a:pt x="325" y="222"/>
                </a:lnTo>
                <a:lnTo>
                  <a:pt x="116" y="222"/>
                </a:lnTo>
                <a:lnTo>
                  <a:pt x="41" y="297"/>
                </a:lnTo>
                <a:lnTo>
                  <a:pt x="41" y="222"/>
                </a:lnTo>
                <a:lnTo>
                  <a:pt x="0" y="222"/>
                </a:lnTo>
                <a:lnTo>
                  <a:pt x="0" y="0"/>
                </a:lnTo>
                <a:close/>
              </a:path>
            </a:pathLst>
          </a:custGeom>
          <a:solidFill>
            <a:schemeClr val="tx2"/>
          </a:solidFill>
          <a:ln w="6350">
            <a:solidFill>
              <a:schemeClr val="tx2"/>
            </a:solidFill>
            <a:prstDash val="solid"/>
            <a:round/>
            <a:headEnd/>
            <a:tailEnd/>
          </a:ln>
        </p:spPr>
        <p:txBody>
          <a:bodyPr vert="horz" wrap="square" lIns="93260" tIns="46630" rIns="93260" bIns="46630" numCol="1" anchor="t" anchorCtr="0" compatLnSpc="1">
            <a:prstTxWarp prst="textNoShape">
              <a:avLst/>
            </a:prstTxWarp>
          </a:bodyPr>
          <a:lstStyle/>
          <a:p>
            <a:endParaRPr lang="en-US" sz="1836">
              <a:solidFill>
                <a:srgbClr val="505050"/>
              </a:solidFill>
            </a:endParaRPr>
          </a:p>
        </p:txBody>
      </p:sp>
      <p:grpSp>
        <p:nvGrpSpPr>
          <p:cNvPr id="26" name="Group 25"/>
          <p:cNvGrpSpPr/>
          <p:nvPr/>
        </p:nvGrpSpPr>
        <p:grpSpPr>
          <a:xfrm>
            <a:off x="9307745" y="6160648"/>
            <a:ext cx="524589" cy="524589"/>
            <a:chOff x="9167736" y="6040400"/>
            <a:chExt cx="514350" cy="514350"/>
          </a:xfrm>
        </p:grpSpPr>
        <p:sp>
          <p:nvSpPr>
            <p:cNvPr id="15" name="Freeform 7"/>
            <p:cNvSpPr>
              <a:spLocks/>
            </p:cNvSpPr>
            <p:nvPr/>
          </p:nvSpPr>
          <p:spPr bwMode="auto">
            <a:xfrm>
              <a:off x="9361498" y="6144887"/>
              <a:ext cx="163031" cy="298444"/>
            </a:xfrm>
            <a:custGeom>
              <a:avLst/>
              <a:gdLst>
                <a:gd name="T0" fmla="*/ 1183 w 1827"/>
                <a:gd name="T1" fmla="*/ 366 h 3353"/>
                <a:gd name="T2" fmla="*/ 1393 w 1827"/>
                <a:gd name="T3" fmla="*/ 393 h 3353"/>
                <a:gd name="T4" fmla="*/ 1563 w 1827"/>
                <a:gd name="T5" fmla="*/ 437 h 3353"/>
                <a:gd name="T6" fmla="*/ 1699 w 1827"/>
                <a:gd name="T7" fmla="*/ 492 h 3353"/>
                <a:gd name="T8" fmla="*/ 1529 w 1827"/>
                <a:gd name="T9" fmla="*/ 934 h 3353"/>
                <a:gd name="T10" fmla="*/ 1424 w 1827"/>
                <a:gd name="T11" fmla="*/ 892 h 3353"/>
                <a:gd name="T12" fmla="*/ 1288 w 1827"/>
                <a:gd name="T13" fmla="*/ 854 h 3353"/>
                <a:gd name="T14" fmla="*/ 1121 w 1827"/>
                <a:gd name="T15" fmla="*/ 827 h 3353"/>
                <a:gd name="T16" fmla="*/ 941 w 1827"/>
                <a:gd name="T17" fmla="*/ 824 h 3353"/>
                <a:gd name="T18" fmla="*/ 816 w 1827"/>
                <a:gd name="T19" fmla="*/ 845 h 3353"/>
                <a:gd name="T20" fmla="*/ 727 w 1827"/>
                <a:gd name="T21" fmla="*/ 887 h 3353"/>
                <a:gd name="T22" fmla="*/ 672 w 1827"/>
                <a:gd name="T23" fmla="*/ 943 h 3353"/>
                <a:gd name="T24" fmla="*/ 646 w 1827"/>
                <a:gd name="T25" fmla="*/ 1008 h 3353"/>
                <a:gd name="T26" fmla="*/ 643 w 1827"/>
                <a:gd name="T27" fmla="*/ 1082 h 3353"/>
                <a:gd name="T28" fmla="*/ 678 w 1827"/>
                <a:gd name="T29" fmla="*/ 1160 h 3353"/>
                <a:gd name="T30" fmla="*/ 758 w 1827"/>
                <a:gd name="T31" fmla="*/ 1231 h 3353"/>
                <a:gd name="T32" fmla="*/ 885 w 1827"/>
                <a:gd name="T33" fmla="*/ 1302 h 3353"/>
                <a:gd name="T34" fmla="*/ 1064 w 1827"/>
                <a:gd name="T35" fmla="*/ 1377 h 3353"/>
                <a:gd name="T36" fmla="*/ 1305 w 1827"/>
                <a:gd name="T37" fmla="*/ 1470 h 3353"/>
                <a:gd name="T38" fmla="*/ 1512 w 1827"/>
                <a:gd name="T39" fmla="*/ 1581 h 3353"/>
                <a:gd name="T40" fmla="*/ 1664 w 1827"/>
                <a:gd name="T41" fmla="*/ 1710 h 3353"/>
                <a:gd name="T42" fmla="*/ 1765 w 1827"/>
                <a:gd name="T43" fmla="*/ 1860 h 3353"/>
                <a:gd name="T44" fmla="*/ 1817 w 1827"/>
                <a:gd name="T45" fmla="*/ 2035 h 3353"/>
                <a:gd name="T46" fmla="*/ 1826 w 1827"/>
                <a:gd name="T47" fmla="*/ 2225 h 3353"/>
                <a:gd name="T48" fmla="*/ 1794 w 1827"/>
                <a:gd name="T49" fmla="*/ 2390 h 3353"/>
                <a:gd name="T50" fmla="*/ 1726 w 1827"/>
                <a:gd name="T51" fmla="*/ 2541 h 3353"/>
                <a:gd name="T52" fmla="*/ 1622 w 1827"/>
                <a:gd name="T53" fmla="*/ 2675 h 3353"/>
                <a:gd name="T54" fmla="*/ 1483 w 1827"/>
                <a:gd name="T55" fmla="*/ 2788 h 3353"/>
                <a:gd name="T56" fmla="*/ 1308 w 1827"/>
                <a:gd name="T57" fmla="*/ 2874 h 3353"/>
                <a:gd name="T58" fmla="*/ 1102 w 1827"/>
                <a:gd name="T59" fmla="*/ 2931 h 3353"/>
                <a:gd name="T60" fmla="*/ 700 w 1827"/>
                <a:gd name="T61" fmla="*/ 2964 h 3353"/>
                <a:gd name="T62" fmla="*/ 457 w 1827"/>
                <a:gd name="T63" fmla="*/ 2938 h 3353"/>
                <a:gd name="T64" fmla="*/ 235 w 1827"/>
                <a:gd name="T65" fmla="*/ 2888 h 3353"/>
                <a:gd name="T66" fmla="*/ 51 w 1827"/>
                <a:gd name="T67" fmla="*/ 2817 h 3353"/>
                <a:gd name="T68" fmla="*/ 174 w 1827"/>
                <a:gd name="T69" fmla="*/ 2338 h 3353"/>
                <a:gd name="T70" fmla="*/ 358 w 1827"/>
                <a:gd name="T71" fmla="*/ 2413 h 3353"/>
                <a:gd name="T72" fmla="*/ 570 w 1827"/>
                <a:gd name="T73" fmla="*/ 2466 h 3353"/>
                <a:gd name="T74" fmla="*/ 803 w 1827"/>
                <a:gd name="T75" fmla="*/ 2486 h 3353"/>
                <a:gd name="T76" fmla="*/ 943 w 1827"/>
                <a:gd name="T77" fmla="*/ 2473 h 3353"/>
                <a:gd name="T78" fmla="*/ 1056 w 1827"/>
                <a:gd name="T79" fmla="*/ 2435 h 3353"/>
                <a:gd name="T80" fmla="*/ 1139 w 1827"/>
                <a:gd name="T81" fmla="*/ 2376 h 3353"/>
                <a:gd name="T82" fmla="*/ 1186 w 1827"/>
                <a:gd name="T83" fmla="*/ 2295 h 3353"/>
                <a:gd name="T84" fmla="*/ 1192 w 1827"/>
                <a:gd name="T85" fmla="*/ 2191 h 3353"/>
                <a:gd name="T86" fmla="*/ 1150 w 1827"/>
                <a:gd name="T87" fmla="*/ 2090 h 3353"/>
                <a:gd name="T88" fmla="*/ 1052 w 1827"/>
                <a:gd name="T89" fmla="*/ 2002 h 3353"/>
                <a:gd name="T90" fmla="*/ 896 w 1827"/>
                <a:gd name="T91" fmla="*/ 1925 h 3353"/>
                <a:gd name="T92" fmla="*/ 692 w 1827"/>
                <a:gd name="T93" fmla="*/ 1852 h 3353"/>
                <a:gd name="T94" fmla="*/ 511 w 1827"/>
                <a:gd name="T95" fmla="*/ 1779 h 3353"/>
                <a:gd name="T96" fmla="*/ 353 w 1827"/>
                <a:gd name="T97" fmla="*/ 1695 h 3353"/>
                <a:gd name="T98" fmla="*/ 221 w 1827"/>
                <a:gd name="T99" fmla="*/ 1596 h 3353"/>
                <a:gd name="T100" fmla="*/ 119 w 1827"/>
                <a:gd name="T101" fmla="*/ 1481 h 3353"/>
                <a:gd name="T102" fmla="*/ 49 w 1827"/>
                <a:gd name="T103" fmla="*/ 1346 h 3353"/>
                <a:gd name="T104" fmla="*/ 15 w 1827"/>
                <a:gd name="T105" fmla="*/ 1188 h 3353"/>
                <a:gd name="T106" fmla="*/ 22 w 1827"/>
                <a:gd name="T107" fmla="*/ 1005 h 3353"/>
                <a:gd name="T108" fmla="*/ 75 w 1827"/>
                <a:gd name="T109" fmla="*/ 833 h 3353"/>
                <a:gd name="T110" fmla="*/ 172 w 1827"/>
                <a:gd name="T111" fmla="*/ 681 h 3353"/>
                <a:gd name="T112" fmla="*/ 310 w 1827"/>
                <a:gd name="T113" fmla="*/ 555 h 3353"/>
                <a:gd name="T114" fmla="*/ 488 w 1827"/>
                <a:gd name="T115" fmla="*/ 457 h 3353"/>
                <a:gd name="T116" fmla="*/ 702 w 1827"/>
                <a:gd name="T117" fmla="*/ 392 h 3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27" h="3353">
                  <a:moveTo>
                    <a:pt x="1101" y="0"/>
                  </a:moveTo>
                  <a:lnTo>
                    <a:pt x="1103" y="361"/>
                  </a:lnTo>
                  <a:lnTo>
                    <a:pt x="1183" y="366"/>
                  </a:lnTo>
                  <a:lnTo>
                    <a:pt x="1258" y="373"/>
                  </a:lnTo>
                  <a:lnTo>
                    <a:pt x="1328" y="382"/>
                  </a:lnTo>
                  <a:lnTo>
                    <a:pt x="1393" y="393"/>
                  </a:lnTo>
                  <a:lnTo>
                    <a:pt x="1454" y="407"/>
                  </a:lnTo>
                  <a:lnTo>
                    <a:pt x="1510" y="421"/>
                  </a:lnTo>
                  <a:lnTo>
                    <a:pt x="1563" y="437"/>
                  </a:lnTo>
                  <a:lnTo>
                    <a:pt x="1612" y="454"/>
                  </a:lnTo>
                  <a:lnTo>
                    <a:pt x="1658" y="473"/>
                  </a:lnTo>
                  <a:lnTo>
                    <a:pt x="1699" y="492"/>
                  </a:lnTo>
                  <a:lnTo>
                    <a:pt x="1584" y="958"/>
                  </a:lnTo>
                  <a:lnTo>
                    <a:pt x="1559" y="946"/>
                  </a:lnTo>
                  <a:lnTo>
                    <a:pt x="1529" y="934"/>
                  </a:lnTo>
                  <a:lnTo>
                    <a:pt x="1497" y="921"/>
                  </a:lnTo>
                  <a:lnTo>
                    <a:pt x="1462" y="907"/>
                  </a:lnTo>
                  <a:lnTo>
                    <a:pt x="1424" y="892"/>
                  </a:lnTo>
                  <a:lnTo>
                    <a:pt x="1382" y="879"/>
                  </a:lnTo>
                  <a:lnTo>
                    <a:pt x="1336" y="866"/>
                  </a:lnTo>
                  <a:lnTo>
                    <a:pt x="1288" y="854"/>
                  </a:lnTo>
                  <a:lnTo>
                    <a:pt x="1236" y="842"/>
                  </a:lnTo>
                  <a:lnTo>
                    <a:pt x="1180" y="834"/>
                  </a:lnTo>
                  <a:lnTo>
                    <a:pt x="1121" y="827"/>
                  </a:lnTo>
                  <a:lnTo>
                    <a:pt x="1059" y="823"/>
                  </a:lnTo>
                  <a:lnTo>
                    <a:pt x="992" y="822"/>
                  </a:lnTo>
                  <a:lnTo>
                    <a:pt x="941" y="824"/>
                  </a:lnTo>
                  <a:lnTo>
                    <a:pt x="895" y="828"/>
                  </a:lnTo>
                  <a:lnTo>
                    <a:pt x="853" y="835"/>
                  </a:lnTo>
                  <a:lnTo>
                    <a:pt x="816" y="845"/>
                  </a:lnTo>
                  <a:lnTo>
                    <a:pt x="782" y="858"/>
                  </a:lnTo>
                  <a:lnTo>
                    <a:pt x="752" y="871"/>
                  </a:lnTo>
                  <a:lnTo>
                    <a:pt x="727" y="887"/>
                  </a:lnTo>
                  <a:lnTo>
                    <a:pt x="706" y="905"/>
                  </a:lnTo>
                  <a:lnTo>
                    <a:pt x="687" y="923"/>
                  </a:lnTo>
                  <a:lnTo>
                    <a:pt x="672" y="943"/>
                  </a:lnTo>
                  <a:lnTo>
                    <a:pt x="660" y="964"/>
                  </a:lnTo>
                  <a:lnTo>
                    <a:pt x="652" y="986"/>
                  </a:lnTo>
                  <a:lnTo>
                    <a:pt x="646" y="1008"/>
                  </a:lnTo>
                  <a:lnTo>
                    <a:pt x="641" y="1031"/>
                  </a:lnTo>
                  <a:lnTo>
                    <a:pt x="640" y="1054"/>
                  </a:lnTo>
                  <a:lnTo>
                    <a:pt x="643" y="1082"/>
                  </a:lnTo>
                  <a:lnTo>
                    <a:pt x="650" y="1109"/>
                  </a:lnTo>
                  <a:lnTo>
                    <a:pt x="662" y="1135"/>
                  </a:lnTo>
                  <a:lnTo>
                    <a:pt x="678" y="1160"/>
                  </a:lnTo>
                  <a:lnTo>
                    <a:pt x="700" y="1185"/>
                  </a:lnTo>
                  <a:lnTo>
                    <a:pt x="726" y="1208"/>
                  </a:lnTo>
                  <a:lnTo>
                    <a:pt x="758" y="1231"/>
                  </a:lnTo>
                  <a:lnTo>
                    <a:pt x="794" y="1255"/>
                  </a:lnTo>
                  <a:lnTo>
                    <a:pt x="837" y="1278"/>
                  </a:lnTo>
                  <a:lnTo>
                    <a:pt x="885" y="1302"/>
                  </a:lnTo>
                  <a:lnTo>
                    <a:pt x="938" y="1326"/>
                  </a:lnTo>
                  <a:lnTo>
                    <a:pt x="998" y="1351"/>
                  </a:lnTo>
                  <a:lnTo>
                    <a:pt x="1064" y="1377"/>
                  </a:lnTo>
                  <a:lnTo>
                    <a:pt x="1135" y="1404"/>
                  </a:lnTo>
                  <a:lnTo>
                    <a:pt x="1224" y="1436"/>
                  </a:lnTo>
                  <a:lnTo>
                    <a:pt x="1305" y="1470"/>
                  </a:lnTo>
                  <a:lnTo>
                    <a:pt x="1381" y="1505"/>
                  </a:lnTo>
                  <a:lnTo>
                    <a:pt x="1450" y="1542"/>
                  </a:lnTo>
                  <a:lnTo>
                    <a:pt x="1512" y="1581"/>
                  </a:lnTo>
                  <a:lnTo>
                    <a:pt x="1569" y="1622"/>
                  </a:lnTo>
                  <a:lnTo>
                    <a:pt x="1620" y="1665"/>
                  </a:lnTo>
                  <a:lnTo>
                    <a:pt x="1664" y="1710"/>
                  </a:lnTo>
                  <a:lnTo>
                    <a:pt x="1704" y="1758"/>
                  </a:lnTo>
                  <a:lnTo>
                    <a:pt x="1736" y="1808"/>
                  </a:lnTo>
                  <a:lnTo>
                    <a:pt x="1765" y="1860"/>
                  </a:lnTo>
                  <a:lnTo>
                    <a:pt x="1787" y="1916"/>
                  </a:lnTo>
                  <a:lnTo>
                    <a:pt x="1804" y="1974"/>
                  </a:lnTo>
                  <a:lnTo>
                    <a:pt x="1817" y="2035"/>
                  </a:lnTo>
                  <a:lnTo>
                    <a:pt x="1825" y="2099"/>
                  </a:lnTo>
                  <a:lnTo>
                    <a:pt x="1827" y="2166"/>
                  </a:lnTo>
                  <a:lnTo>
                    <a:pt x="1826" y="2225"/>
                  </a:lnTo>
                  <a:lnTo>
                    <a:pt x="1820" y="2281"/>
                  </a:lnTo>
                  <a:lnTo>
                    <a:pt x="1809" y="2336"/>
                  </a:lnTo>
                  <a:lnTo>
                    <a:pt x="1794" y="2390"/>
                  </a:lnTo>
                  <a:lnTo>
                    <a:pt x="1776" y="2441"/>
                  </a:lnTo>
                  <a:lnTo>
                    <a:pt x="1753" y="2492"/>
                  </a:lnTo>
                  <a:lnTo>
                    <a:pt x="1726" y="2541"/>
                  </a:lnTo>
                  <a:lnTo>
                    <a:pt x="1695" y="2588"/>
                  </a:lnTo>
                  <a:lnTo>
                    <a:pt x="1661" y="2633"/>
                  </a:lnTo>
                  <a:lnTo>
                    <a:pt x="1622" y="2675"/>
                  </a:lnTo>
                  <a:lnTo>
                    <a:pt x="1579" y="2715"/>
                  </a:lnTo>
                  <a:lnTo>
                    <a:pt x="1532" y="2753"/>
                  </a:lnTo>
                  <a:lnTo>
                    <a:pt x="1483" y="2788"/>
                  </a:lnTo>
                  <a:lnTo>
                    <a:pt x="1428" y="2819"/>
                  </a:lnTo>
                  <a:lnTo>
                    <a:pt x="1370" y="2849"/>
                  </a:lnTo>
                  <a:lnTo>
                    <a:pt x="1308" y="2874"/>
                  </a:lnTo>
                  <a:lnTo>
                    <a:pt x="1243" y="2897"/>
                  </a:lnTo>
                  <a:lnTo>
                    <a:pt x="1174" y="2916"/>
                  </a:lnTo>
                  <a:lnTo>
                    <a:pt x="1102" y="2931"/>
                  </a:lnTo>
                  <a:lnTo>
                    <a:pt x="1105" y="3350"/>
                  </a:lnTo>
                  <a:lnTo>
                    <a:pt x="703" y="3353"/>
                  </a:lnTo>
                  <a:lnTo>
                    <a:pt x="700" y="2964"/>
                  </a:lnTo>
                  <a:lnTo>
                    <a:pt x="617" y="2959"/>
                  </a:lnTo>
                  <a:lnTo>
                    <a:pt x="537" y="2950"/>
                  </a:lnTo>
                  <a:lnTo>
                    <a:pt x="457" y="2938"/>
                  </a:lnTo>
                  <a:lnTo>
                    <a:pt x="380" y="2924"/>
                  </a:lnTo>
                  <a:lnTo>
                    <a:pt x="305" y="2907"/>
                  </a:lnTo>
                  <a:lnTo>
                    <a:pt x="235" y="2888"/>
                  </a:lnTo>
                  <a:lnTo>
                    <a:pt x="169" y="2866"/>
                  </a:lnTo>
                  <a:lnTo>
                    <a:pt x="107" y="2843"/>
                  </a:lnTo>
                  <a:lnTo>
                    <a:pt x="51" y="2817"/>
                  </a:lnTo>
                  <a:lnTo>
                    <a:pt x="0" y="2791"/>
                  </a:lnTo>
                  <a:lnTo>
                    <a:pt x="120" y="2310"/>
                  </a:lnTo>
                  <a:lnTo>
                    <a:pt x="174" y="2338"/>
                  </a:lnTo>
                  <a:lnTo>
                    <a:pt x="232" y="2365"/>
                  </a:lnTo>
                  <a:lnTo>
                    <a:pt x="294" y="2390"/>
                  </a:lnTo>
                  <a:lnTo>
                    <a:pt x="358" y="2413"/>
                  </a:lnTo>
                  <a:lnTo>
                    <a:pt x="427" y="2433"/>
                  </a:lnTo>
                  <a:lnTo>
                    <a:pt x="497" y="2452"/>
                  </a:lnTo>
                  <a:lnTo>
                    <a:pt x="570" y="2466"/>
                  </a:lnTo>
                  <a:lnTo>
                    <a:pt x="647" y="2477"/>
                  </a:lnTo>
                  <a:lnTo>
                    <a:pt x="724" y="2484"/>
                  </a:lnTo>
                  <a:lnTo>
                    <a:pt x="803" y="2486"/>
                  </a:lnTo>
                  <a:lnTo>
                    <a:pt x="852" y="2484"/>
                  </a:lnTo>
                  <a:lnTo>
                    <a:pt x="898" y="2480"/>
                  </a:lnTo>
                  <a:lnTo>
                    <a:pt x="943" y="2473"/>
                  </a:lnTo>
                  <a:lnTo>
                    <a:pt x="984" y="2463"/>
                  </a:lnTo>
                  <a:lnTo>
                    <a:pt x="1021" y="2451"/>
                  </a:lnTo>
                  <a:lnTo>
                    <a:pt x="1056" y="2435"/>
                  </a:lnTo>
                  <a:lnTo>
                    <a:pt x="1087" y="2418"/>
                  </a:lnTo>
                  <a:lnTo>
                    <a:pt x="1115" y="2399"/>
                  </a:lnTo>
                  <a:lnTo>
                    <a:pt x="1139" y="2376"/>
                  </a:lnTo>
                  <a:lnTo>
                    <a:pt x="1159" y="2351"/>
                  </a:lnTo>
                  <a:lnTo>
                    <a:pt x="1175" y="2324"/>
                  </a:lnTo>
                  <a:lnTo>
                    <a:pt x="1186" y="2295"/>
                  </a:lnTo>
                  <a:lnTo>
                    <a:pt x="1193" y="2263"/>
                  </a:lnTo>
                  <a:lnTo>
                    <a:pt x="1195" y="2229"/>
                  </a:lnTo>
                  <a:lnTo>
                    <a:pt x="1192" y="2191"/>
                  </a:lnTo>
                  <a:lnTo>
                    <a:pt x="1184" y="2155"/>
                  </a:lnTo>
                  <a:lnTo>
                    <a:pt x="1170" y="2122"/>
                  </a:lnTo>
                  <a:lnTo>
                    <a:pt x="1150" y="2090"/>
                  </a:lnTo>
                  <a:lnTo>
                    <a:pt x="1123" y="2060"/>
                  </a:lnTo>
                  <a:lnTo>
                    <a:pt x="1091" y="2031"/>
                  </a:lnTo>
                  <a:lnTo>
                    <a:pt x="1052" y="2002"/>
                  </a:lnTo>
                  <a:lnTo>
                    <a:pt x="1006" y="1976"/>
                  </a:lnTo>
                  <a:lnTo>
                    <a:pt x="955" y="1951"/>
                  </a:lnTo>
                  <a:lnTo>
                    <a:pt x="896" y="1925"/>
                  </a:lnTo>
                  <a:lnTo>
                    <a:pt x="831" y="1900"/>
                  </a:lnTo>
                  <a:lnTo>
                    <a:pt x="758" y="1874"/>
                  </a:lnTo>
                  <a:lnTo>
                    <a:pt x="692" y="1852"/>
                  </a:lnTo>
                  <a:lnTo>
                    <a:pt x="630" y="1829"/>
                  </a:lnTo>
                  <a:lnTo>
                    <a:pt x="569" y="1805"/>
                  </a:lnTo>
                  <a:lnTo>
                    <a:pt x="511" y="1779"/>
                  </a:lnTo>
                  <a:lnTo>
                    <a:pt x="456" y="1753"/>
                  </a:lnTo>
                  <a:lnTo>
                    <a:pt x="403" y="1724"/>
                  </a:lnTo>
                  <a:lnTo>
                    <a:pt x="353" y="1695"/>
                  </a:lnTo>
                  <a:lnTo>
                    <a:pt x="306" y="1663"/>
                  </a:lnTo>
                  <a:lnTo>
                    <a:pt x="262" y="1631"/>
                  </a:lnTo>
                  <a:lnTo>
                    <a:pt x="221" y="1596"/>
                  </a:lnTo>
                  <a:lnTo>
                    <a:pt x="183" y="1559"/>
                  </a:lnTo>
                  <a:lnTo>
                    <a:pt x="150" y="1522"/>
                  </a:lnTo>
                  <a:lnTo>
                    <a:pt x="119" y="1481"/>
                  </a:lnTo>
                  <a:lnTo>
                    <a:pt x="92" y="1438"/>
                  </a:lnTo>
                  <a:lnTo>
                    <a:pt x="68" y="1392"/>
                  </a:lnTo>
                  <a:lnTo>
                    <a:pt x="49" y="1346"/>
                  </a:lnTo>
                  <a:lnTo>
                    <a:pt x="34" y="1296"/>
                  </a:lnTo>
                  <a:lnTo>
                    <a:pt x="22" y="1243"/>
                  </a:lnTo>
                  <a:lnTo>
                    <a:pt x="15" y="1188"/>
                  </a:lnTo>
                  <a:lnTo>
                    <a:pt x="13" y="1130"/>
                  </a:lnTo>
                  <a:lnTo>
                    <a:pt x="15" y="1066"/>
                  </a:lnTo>
                  <a:lnTo>
                    <a:pt x="22" y="1005"/>
                  </a:lnTo>
                  <a:lnTo>
                    <a:pt x="36" y="945"/>
                  </a:lnTo>
                  <a:lnTo>
                    <a:pt x="53" y="888"/>
                  </a:lnTo>
                  <a:lnTo>
                    <a:pt x="75" y="833"/>
                  </a:lnTo>
                  <a:lnTo>
                    <a:pt x="103" y="780"/>
                  </a:lnTo>
                  <a:lnTo>
                    <a:pt x="135" y="729"/>
                  </a:lnTo>
                  <a:lnTo>
                    <a:pt x="172" y="681"/>
                  </a:lnTo>
                  <a:lnTo>
                    <a:pt x="214" y="637"/>
                  </a:lnTo>
                  <a:lnTo>
                    <a:pt x="260" y="595"/>
                  </a:lnTo>
                  <a:lnTo>
                    <a:pt x="310" y="555"/>
                  </a:lnTo>
                  <a:lnTo>
                    <a:pt x="365" y="520"/>
                  </a:lnTo>
                  <a:lnTo>
                    <a:pt x="424" y="487"/>
                  </a:lnTo>
                  <a:lnTo>
                    <a:pt x="488" y="457"/>
                  </a:lnTo>
                  <a:lnTo>
                    <a:pt x="555" y="432"/>
                  </a:lnTo>
                  <a:lnTo>
                    <a:pt x="626" y="411"/>
                  </a:lnTo>
                  <a:lnTo>
                    <a:pt x="702" y="392"/>
                  </a:lnTo>
                  <a:lnTo>
                    <a:pt x="699" y="3"/>
                  </a:lnTo>
                  <a:lnTo>
                    <a:pt x="1101" y="0"/>
                  </a:lnTo>
                  <a:close/>
                </a:path>
              </a:pathLst>
            </a:custGeom>
            <a:solidFill>
              <a:schemeClr val="tx2"/>
            </a:solidFill>
            <a:ln w="0">
              <a:noFill/>
              <a:prstDash val="solid"/>
              <a:round/>
              <a:headEnd/>
              <a:tailEnd/>
            </a:ln>
          </p:spPr>
          <p:txBody>
            <a:bodyPr vert="horz" wrap="square" lIns="93247" tIns="46623" rIns="93247" bIns="46623" numCol="1" anchor="t" anchorCtr="0" compatLnSpc="1">
              <a:prstTxWarp prst="textNoShape">
                <a:avLst/>
              </a:prstTxWarp>
            </a:bodyPr>
            <a:lstStyle/>
            <a:p>
              <a:pPr defTabSz="932563">
                <a:defRPr/>
              </a:pPr>
              <a:endParaRPr lang="en-US" sz="1836">
                <a:solidFill>
                  <a:srgbClr val="505050"/>
                </a:solidFill>
              </a:endParaRPr>
            </a:p>
          </p:txBody>
        </p:sp>
        <p:sp>
          <p:nvSpPr>
            <p:cNvPr id="70" name="Freeform 47"/>
            <p:cNvSpPr>
              <a:spLocks/>
            </p:cNvSpPr>
            <p:nvPr/>
          </p:nvSpPr>
          <p:spPr bwMode="auto">
            <a:xfrm>
              <a:off x="9167736" y="6040400"/>
              <a:ext cx="514350" cy="514350"/>
            </a:xfrm>
            <a:custGeom>
              <a:avLst/>
              <a:gdLst>
                <a:gd name="T0" fmla="*/ 121 w 324"/>
                <a:gd name="T1" fmla="*/ 0 h 324"/>
                <a:gd name="T2" fmla="*/ 101 w 324"/>
                <a:gd name="T3" fmla="*/ 82 h 324"/>
                <a:gd name="T4" fmla="*/ 84 w 324"/>
                <a:gd name="T5" fmla="*/ 45 h 324"/>
                <a:gd name="T6" fmla="*/ 53 w 324"/>
                <a:gd name="T7" fmla="*/ 70 h 324"/>
                <a:gd name="T8" fmla="*/ 32 w 324"/>
                <a:gd name="T9" fmla="*/ 104 h 324"/>
                <a:gd name="T10" fmla="*/ 22 w 324"/>
                <a:gd name="T11" fmla="*/ 142 h 324"/>
                <a:gd name="T12" fmla="*/ 22 w 324"/>
                <a:gd name="T13" fmla="*/ 181 h 324"/>
                <a:gd name="T14" fmla="*/ 30 w 324"/>
                <a:gd name="T15" fmla="*/ 217 h 324"/>
                <a:gd name="T16" fmla="*/ 49 w 324"/>
                <a:gd name="T17" fmla="*/ 249 h 324"/>
                <a:gd name="T18" fmla="*/ 75 w 324"/>
                <a:gd name="T19" fmla="*/ 275 h 324"/>
                <a:gd name="T20" fmla="*/ 107 w 324"/>
                <a:gd name="T21" fmla="*/ 294 h 324"/>
                <a:gd name="T22" fmla="*/ 143 w 324"/>
                <a:gd name="T23" fmla="*/ 304 h 324"/>
                <a:gd name="T24" fmla="*/ 180 w 324"/>
                <a:gd name="T25" fmla="*/ 304 h 324"/>
                <a:gd name="T26" fmla="*/ 216 w 324"/>
                <a:gd name="T27" fmla="*/ 294 h 324"/>
                <a:gd name="T28" fmla="*/ 248 w 324"/>
                <a:gd name="T29" fmla="*/ 275 h 324"/>
                <a:gd name="T30" fmla="*/ 274 w 324"/>
                <a:gd name="T31" fmla="*/ 249 h 324"/>
                <a:gd name="T32" fmla="*/ 292 w 324"/>
                <a:gd name="T33" fmla="*/ 217 h 324"/>
                <a:gd name="T34" fmla="*/ 303 w 324"/>
                <a:gd name="T35" fmla="*/ 181 h 324"/>
                <a:gd name="T36" fmla="*/ 301 w 324"/>
                <a:gd name="T37" fmla="*/ 140 h 324"/>
                <a:gd name="T38" fmla="*/ 287 w 324"/>
                <a:gd name="T39" fmla="*/ 96 h 324"/>
                <a:gd name="T40" fmla="*/ 259 w 324"/>
                <a:gd name="T41" fmla="*/ 60 h 324"/>
                <a:gd name="T42" fmla="*/ 222 w 324"/>
                <a:gd name="T43" fmla="*/ 34 h 324"/>
                <a:gd name="T44" fmla="*/ 205 w 324"/>
                <a:gd name="T45" fmla="*/ 7 h 324"/>
                <a:gd name="T46" fmla="*/ 254 w 324"/>
                <a:gd name="T47" fmla="*/ 29 h 324"/>
                <a:gd name="T48" fmla="*/ 291 w 324"/>
                <a:gd name="T49" fmla="*/ 65 h 324"/>
                <a:gd name="T50" fmla="*/ 316 w 324"/>
                <a:gd name="T51" fmla="*/ 111 h 324"/>
                <a:gd name="T52" fmla="*/ 324 w 324"/>
                <a:gd name="T53" fmla="*/ 163 h 324"/>
                <a:gd name="T54" fmla="*/ 318 w 324"/>
                <a:gd name="T55" fmla="*/ 206 h 324"/>
                <a:gd name="T56" fmla="*/ 301 w 324"/>
                <a:gd name="T57" fmla="*/ 245 h 324"/>
                <a:gd name="T58" fmla="*/ 277 w 324"/>
                <a:gd name="T59" fmla="*/ 278 h 324"/>
                <a:gd name="T60" fmla="*/ 243 w 324"/>
                <a:gd name="T61" fmla="*/ 302 h 324"/>
                <a:gd name="T62" fmla="*/ 205 w 324"/>
                <a:gd name="T63" fmla="*/ 318 h 324"/>
                <a:gd name="T64" fmla="*/ 161 w 324"/>
                <a:gd name="T65" fmla="*/ 324 h 324"/>
                <a:gd name="T66" fmla="*/ 118 w 324"/>
                <a:gd name="T67" fmla="*/ 318 h 324"/>
                <a:gd name="T68" fmla="*/ 79 w 324"/>
                <a:gd name="T69" fmla="*/ 302 h 324"/>
                <a:gd name="T70" fmla="*/ 48 w 324"/>
                <a:gd name="T71" fmla="*/ 278 h 324"/>
                <a:gd name="T72" fmla="*/ 22 w 324"/>
                <a:gd name="T73" fmla="*/ 245 h 324"/>
                <a:gd name="T74" fmla="*/ 6 w 324"/>
                <a:gd name="T75" fmla="*/ 206 h 324"/>
                <a:gd name="T76" fmla="*/ 0 w 324"/>
                <a:gd name="T77" fmla="*/ 163 h 324"/>
                <a:gd name="T78" fmla="*/ 6 w 324"/>
                <a:gd name="T79" fmla="*/ 119 h 324"/>
                <a:gd name="T80" fmla="*/ 22 w 324"/>
                <a:gd name="T81" fmla="*/ 81 h 324"/>
                <a:gd name="T82" fmla="*/ 49 w 324"/>
                <a:gd name="T83" fmla="*/ 47 h 324"/>
                <a:gd name="T84" fmla="*/ 84 w 324"/>
                <a:gd name="T85" fmla="*/ 21 h 324"/>
                <a:gd name="T86" fmla="*/ 40 w 324"/>
                <a:gd name="T87" fmla="*/ 0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4" h="324">
                  <a:moveTo>
                    <a:pt x="40" y="0"/>
                  </a:moveTo>
                  <a:lnTo>
                    <a:pt x="121" y="0"/>
                  </a:lnTo>
                  <a:lnTo>
                    <a:pt x="121" y="82"/>
                  </a:lnTo>
                  <a:lnTo>
                    <a:pt x="101" y="82"/>
                  </a:lnTo>
                  <a:lnTo>
                    <a:pt x="101" y="34"/>
                  </a:lnTo>
                  <a:lnTo>
                    <a:pt x="84" y="45"/>
                  </a:lnTo>
                  <a:lnTo>
                    <a:pt x="68" y="57"/>
                  </a:lnTo>
                  <a:lnTo>
                    <a:pt x="53" y="70"/>
                  </a:lnTo>
                  <a:lnTo>
                    <a:pt x="42" y="86"/>
                  </a:lnTo>
                  <a:lnTo>
                    <a:pt x="32" y="104"/>
                  </a:lnTo>
                  <a:lnTo>
                    <a:pt x="26" y="122"/>
                  </a:lnTo>
                  <a:lnTo>
                    <a:pt x="22" y="142"/>
                  </a:lnTo>
                  <a:lnTo>
                    <a:pt x="20" y="163"/>
                  </a:lnTo>
                  <a:lnTo>
                    <a:pt x="22" y="181"/>
                  </a:lnTo>
                  <a:lnTo>
                    <a:pt x="25" y="200"/>
                  </a:lnTo>
                  <a:lnTo>
                    <a:pt x="30" y="217"/>
                  </a:lnTo>
                  <a:lnTo>
                    <a:pt x="39" y="235"/>
                  </a:lnTo>
                  <a:lnTo>
                    <a:pt x="49" y="249"/>
                  </a:lnTo>
                  <a:lnTo>
                    <a:pt x="62" y="263"/>
                  </a:lnTo>
                  <a:lnTo>
                    <a:pt x="75" y="275"/>
                  </a:lnTo>
                  <a:lnTo>
                    <a:pt x="91" y="285"/>
                  </a:lnTo>
                  <a:lnTo>
                    <a:pt x="107" y="294"/>
                  </a:lnTo>
                  <a:lnTo>
                    <a:pt x="124" y="299"/>
                  </a:lnTo>
                  <a:lnTo>
                    <a:pt x="143" y="304"/>
                  </a:lnTo>
                  <a:lnTo>
                    <a:pt x="161" y="304"/>
                  </a:lnTo>
                  <a:lnTo>
                    <a:pt x="180" y="304"/>
                  </a:lnTo>
                  <a:lnTo>
                    <a:pt x="199" y="299"/>
                  </a:lnTo>
                  <a:lnTo>
                    <a:pt x="216" y="294"/>
                  </a:lnTo>
                  <a:lnTo>
                    <a:pt x="233" y="285"/>
                  </a:lnTo>
                  <a:lnTo>
                    <a:pt x="248" y="275"/>
                  </a:lnTo>
                  <a:lnTo>
                    <a:pt x="262" y="263"/>
                  </a:lnTo>
                  <a:lnTo>
                    <a:pt x="274" y="249"/>
                  </a:lnTo>
                  <a:lnTo>
                    <a:pt x="284" y="235"/>
                  </a:lnTo>
                  <a:lnTo>
                    <a:pt x="292" y="217"/>
                  </a:lnTo>
                  <a:lnTo>
                    <a:pt x="298" y="200"/>
                  </a:lnTo>
                  <a:lnTo>
                    <a:pt x="303" y="181"/>
                  </a:lnTo>
                  <a:lnTo>
                    <a:pt x="304" y="163"/>
                  </a:lnTo>
                  <a:lnTo>
                    <a:pt x="301" y="140"/>
                  </a:lnTo>
                  <a:lnTo>
                    <a:pt x="295" y="117"/>
                  </a:lnTo>
                  <a:lnTo>
                    <a:pt x="287" y="96"/>
                  </a:lnTo>
                  <a:lnTo>
                    <a:pt x="274" y="76"/>
                  </a:lnTo>
                  <a:lnTo>
                    <a:pt x="259" y="60"/>
                  </a:lnTo>
                  <a:lnTo>
                    <a:pt x="242" y="46"/>
                  </a:lnTo>
                  <a:lnTo>
                    <a:pt x="222" y="34"/>
                  </a:lnTo>
                  <a:lnTo>
                    <a:pt x="199" y="26"/>
                  </a:lnTo>
                  <a:lnTo>
                    <a:pt x="205" y="7"/>
                  </a:lnTo>
                  <a:lnTo>
                    <a:pt x="231" y="16"/>
                  </a:lnTo>
                  <a:lnTo>
                    <a:pt x="254" y="29"/>
                  </a:lnTo>
                  <a:lnTo>
                    <a:pt x="274" y="46"/>
                  </a:lnTo>
                  <a:lnTo>
                    <a:pt x="291" y="65"/>
                  </a:lnTo>
                  <a:lnTo>
                    <a:pt x="304" y="86"/>
                  </a:lnTo>
                  <a:lnTo>
                    <a:pt x="316" y="111"/>
                  </a:lnTo>
                  <a:lnTo>
                    <a:pt x="321" y="135"/>
                  </a:lnTo>
                  <a:lnTo>
                    <a:pt x="324" y="163"/>
                  </a:lnTo>
                  <a:lnTo>
                    <a:pt x="323" y="184"/>
                  </a:lnTo>
                  <a:lnTo>
                    <a:pt x="318" y="206"/>
                  </a:lnTo>
                  <a:lnTo>
                    <a:pt x="311" y="226"/>
                  </a:lnTo>
                  <a:lnTo>
                    <a:pt x="301" y="245"/>
                  </a:lnTo>
                  <a:lnTo>
                    <a:pt x="290" y="262"/>
                  </a:lnTo>
                  <a:lnTo>
                    <a:pt x="277" y="278"/>
                  </a:lnTo>
                  <a:lnTo>
                    <a:pt x="261" y="291"/>
                  </a:lnTo>
                  <a:lnTo>
                    <a:pt x="243" y="302"/>
                  </a:lnTo>
                  <a:lnTo>
                    <a:pt x="225" y="312"/>
                  </a:lnTo>
                  <a:lnTo>
                    <a:pt x="205" y="318"/>
                  </a:lnTo>
                  <a:lnTo>
                    <a:pt x="183" y="323"/>
                  </a:lnTo>
                  <a:lnTo>
                    <a:pt x="161" y="324"/>
                  </a:lnTo>
                  <a:lnTo>
                    <a:pt x="140" y="323"/>
                  </a:lnTo>
                  <a:lnTo>
                    <a:pt x="118" y="318"/>
                  </a:lnTo>
                  <a:lnTo>
                    <a:pt x="98" y="312"/>
                  </a:lnTo>
                  <a:lnTo>
                    <a:pt x="79" y="302"/>
                  </a:lnTo>
                  <a:lnTo>
                    <a:pt x="62" y="291"/>
                  </a:lnTo>
                  <a:lnTo>
                    <a:pt x="48" y="278"/>
                  </a:lnTo>
                  <a:lnTo>
                    <a:pt x="33" y="262"/>
                  </a:lnTo>
                  <a:lnTo>
                    <a:pt x="22" y="245"/>
                  </a:lnTo>
                  <a:lnTo>
                    <a:pt x="13" y="226"/>
                  </a:lnTo>
                  <a:lnTo>
                    <a:pt x="6" y="206"/>
                  </a:lnTo>
                  <a:lnTo>
                    <a:pt x="1" y="184"/>
                  </a:lnTo>
                  <a:lnTo>
                    <a:pt x="0" y="163"/>
                  </a:lnTo>
                  <a:lnTo>
                    <a:pt x="1" y="141"/>
                  </a:lnTo>
                  <a:lnTo>
                    <a:pt x="6" y="119"/>
                  </a:lnTo>
                  <a:lnTo>
                    <a:pt x="13" y="99"/>
                  </a:lnTo>
                  <a:lnTo>
                    <a:pt x="22" y="81"/>
                  </a:lnTo>
                  <a:lnTo>
                    <a:pt x="35" y="63"/>
                  </a:lnTo>
                  <a:lnTo>
                    <a:pt x="49" y="47"/>
                  </a:lnTo>
                  <a:lnTo>
                    <a:pt x="65" y="33"/>
                  </a:lnTo>
                  <a:lnTo>
                    <a:pt x="84" y="21"/>
                  </a:lnTo>
                  <a:lnTo>
                    <a:pt x="40" y="21"/>
                  </a:lnTo>
                  <a:lnTo>
                    <a:pt x="40" y="0"/>
                  </a:lnTo>
                  <a:close/>
                </a:path>
              </a:pathLst>
            </a:custGeom>
            <a:solidFill>
              <a:schemeClr val="tx2"/>
            </a:solidFill>
            <a:ln w="0">
              <a:solidFill>
                <a:schemeClr val="tx2"/>
              </a:solidFill>
              <a:prstDash val="solid"/>
              <a:round/>
              <a:headEnd/>
              <a:tailEnd/>
            </a:ln>
          </p:spPr>
          <p:txBody>
            <a:bodyPr vert="horz" wrap="square" lIns="93260" tIns="46630" rIns="93260" bIns="46630" numCol="1" anchor="t" anchorCtr="0" compatLnSpc="1">
              <a:prstTxWarp prst="textNoShape">
                <a:avLst/>
              </a:prstTxWarp>
            </a:bodyPr>
            <a:lstStyle/>
            <a:p>
              <a:endParaRPr lang="en-US" sz="1836">
                <a:solidFill>
                  <a:srgbClr val="505050"/>
                </a:solidFill>
              </a:endParaRPr>
            </a:p>
          </p:txBody>
        </p:sp>
      </p:grpSp>
      <p:grpSp>
        <p:nvGrpSpPr>
          <p:cNvPr id="25" name="Group 24"/>
          <p:cNvGrpSpPr/>
          <p:nvPr/>
        </p:nvGrpSpPr>
        <p:grpSpPr>
          <a:xfrm>
            <a:off x="3121009" y="5368860"/>
            <a:ext cx="781403" cy="768970"/>
            <a:chOff x="3006061" y="5274699"/>
            <a:chExt cx="829666" cy="816465"/>
          </a:xfrm>
        </p:grpSpPr>
        <p:sp>
          <p:nvSpPr>
            <p:cNvPr id="12" name="Rectangle 11"/>
            <p:cNvSpPr/>
            <p:nvPr/>
          </p:nvSpPr>
          <p:spPr bwMode="auto">
            <a:xfrm>
              <a:off x="3464408" y="5274699"/>
              <a:ext cx="371319" cy="369136"/>
            </a:xfrm>
            <a:prstGeom prst="rect">
              <a:avLst/>
            </a:prstGeom>
            <a:solidFill>
              <a:schemeClr val="bg1"/>
            </a:solidFill>
            <a:ln w="381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67" name="Rectangle 66"/>
            <p:cNvSpPr/>
            <p:nvPr/>
          </p:nvSpPr>
          <p:spPr bwMode="auto">
            <a:xfrm>
              <a:off x="3464408" y="5722028"/>
              <a:ext cx="371319" cy="369136"/>
            </a:xfrm>
            <a:prstGeom prst="rect">
              <a:avLst/>
            </a:prstGeom>
            <a:solidFill>
              <a:schemeClr val="bg1"/>
            </a:solidFill>
            <a:ln w="381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68" name="Rectangle 67"/>
            <p:cNvSpPr/>
            <p:nvPr/>
          </p:nvSpPr>
          <p:spPr bwMode="auto">
            <a:xfrm>
              <a:off x="3006061" y="5722028"/>
              <a:ext cx="371319" cy="369136"/>
            </a:xfrm>
            <a:prstGeom prst="rect">
              <a:avLst/>
            </a:prstGeom>
            <a:solidFill>
              <a:schemeClr val="bg1"/>
            </a:solidFill>
            <a:ln w="381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74" name="Rectangle 73"/>
            <p:cNvSpPr/>
            <p:nvPr/>
          </p:nvSpPr>
          <p:spPr bwMode="auto">
            <a:xfrm>
              <a:off x="3006061" y="5274699"/>
              <a:ext cx="371319" cy="369136"/>
            </a:xfrm>
            <a:prstGeom prst="rect">
              <a:avLst/>
            </a:prstGeom>
            <a:solidFill>
              <a:schemeClr val="bg1"/>
            </a:solidFill>
            <a:ln w="381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Freeform 7"/>
            <p:cNvSpPr>
              <a:spLocks/>
            </p:cNvSpPr>
            <p:nvPr/>
          </p:nvSpPr>
          <p:spPr bwMode="auto">
            <a:xfrm>
              <a:off x="3056861" y="5358937"/>
              <a:ext cx="273772" cy="206513"/>
            </a:xfrm>
            <a:custGeom>
              <a:avLst/>
              <a:gdLst>
                <a:gd name="T0" fmla="*/ 3241 w 3469"/>
                <a:gd name="T1" fmla="*/ 0 h 2613"/>
                <a:gd name="T2" fmla="*/ 3469 w 3469"/>
                <a:gd name="T3" fmla="*/ 227 h 2613"/>
                <a:gd name="T4" fmla="*/ 1086 w 3469"/>
                <a:gd name="T5" fmla="*/ 2613 h 2613"/>
                <a:gd name="T6" fmla="*/ 0 w 3469"/>
                <a:gd name="T7" fmla="*/ 1524 h 2613"/>
                <a:gd name="T8" fmla="*/ 228 w 3469"/>
                <a:gd name="T9" fmla="*/ 1296 h 2613"/>
                <a:gd name="T10" fmla="*/ 1086 w 3469"/>
                <a:gd name="T11" fmla="*/ 2152 h 2613"/>
                <a:gd name="T12" fmla="*/ 3241 w 3469"/>
                <a:gd name="T13" fmla="*/ 0 h 2613"/>
              </a:gdLst>
              <a:ahLst/>
              <a:cxnLst>
                <a:cxn ang="0">
                  <a:pos x="T0" y="T1"/>
                </a:cxn>
                <a:cxn ang="0">
                  <a:pos x="T2" y="T3"/>
                </a:cxn>
                <a:cxn ang="0">
                  <a:pos x="T4" y="T5"/>
                </a:cxn>
                <a:cxn ang="0">
                  <a:pos x="T6" y="T7"/>
                </a:cxn>
                <a:cxn ang="0">
                  <a:pos x="T8" y="T9"/>
                </a:cxn>
                <a:cxn ang="0">
                  <a:pos x="T10" y="T11"/>
                </a:cxn>
                <a:cxn ang="0">
                  <a:pos x="T12" y="T13"/>
                </a:cxn>
              </a:cxnLst>
              <a:rect l="0" t="0" r="r" b="b"/>
              <a:pathLst>
                <a:path w="3469" h="2613">
                  <a:moveTo>
                    <a:pt x="3241" y="0"/>
                  </a:moveTo>
                  <a:lnTo>
                    <a:pt x="3469" y="227"/>
                  </a:lnTo>
                  <a:lnTo>
                    <a:pt x="1086" y="2613"/>
                  </a:lnTo>
                  <a:lnTo>
                    <a:pt x="0" y="1524"/>
                  </a:lnTo>
                  <a:lnTo>
                    <a:pt x="228" y="1296"/>
                  </a:lnTo>
                  <a:lnTo>
                    <a:pt x="1086" y="2152"/>
                  </a:lnTo>
                  <a:lnTo>
                    <a:pt x="3241" y="0"/>
                  </a:lnTo>
                  <a:close/>
                </a:path>
              </a:pathLst>
            </a:custGeom>
            <a:solidFill>
              <a:schemeClr val="tx2"/>
            </a:solidFill>
            <a:ln w="19050">
              <a:solidFill>
                <a:schemeClr val="tx2"/>
              </a:solidFill>
              <a:prstDash val="solid"/>
              <a:miter lim="800000"/>
              <a:headEnd/>
              <a:tailEnd/>
            </a:ln>
          </p:spPr>
          <p:txBody>
            <a:bodyPr vert="horz" wrap="square" lIns="93260" tIns="46630" rIns="93260" bIns="46630" numCol="1" anchor="t" anchorCtr="0" compatLnSpc="1">
              <a:prstTxWarp prst="textNoShape">
                <a:avLst/>
              </a:prstTxWarp>
            </a:bodyPr>
            <a:lstStyle/>
            <a:p>
              <a:endParaRPr lang="en-US" sz="1836">
                <a:solidFill>
                  <a:srgbClr val="505050"/>
                </a:solidFill>
              </a:endParaRPr>
            </a:p>
          </p:txBody>
        </p:sp>
      </p:grpSp>
      <p:sp>
        <p:nvSpPr>
          <p:cNvPr id="81" name="Freeform 89"/>
          <p:cNvSpPr>
            <a:spLocks/>
          </p:cNvSpPr>
          <p:nvPr/>
        </p:nvSpPr>
        <p:spPr bwMode="auto">
          <a:xfrm>
            <a:off x="11013974" y="5640939"/>
            <a:ext cx="481785" cy="529075"/>
          </a:xfrm>
          <a:custGeom>
            <a:avLst/>
            <a:gdLst>
              <a:gd name="T0" fmla="*/ 0 w 69"/>
              <a:gd name="T1" fmla="*/ 71 h 76"/>
              <a:gd name="T2" fmla="*/ 38 w 69"/>
              <a:gd name="T3" fmla="*/ 76 h 76"/>
              <a:gd name="T4" fmla="*/ 50 w 69"/>
              <a:gd name="T5" fmla="*/ 76 h 76"/>
              <a:gd name="T6" fmla="*/ 60 w 69"/>
              <a:gd name="T7" fmla="*/ 71 h 76"/>
              <a:gd name="T8" fmla="*/ 69 w 69"/>
              <a:gd name="T9" fmla="*/ 33 h 76"/>
              <a:gd name="T10" fmla="*/ 65 w 69"/>
              <a:gd name="T11" fmla="*/ 29 h 76"/>
              <a:gd name="T12" fmla="*/ 59 w 69"/>
              <a:gd name="T13" fmla="*/ 29 h 76"/>
              <a:gd name="T14" fmla="*/ 46 w 69"/>
              <a:gd name="T15" fmla="*/ 30 h 76"/>
              <a:gd name="T16" fmla="*/ 55 w 69"/>
              <a:gd name="T17" fmla="*/ 9 h 76"/>
              <a:gd name="T18" fmla="*/ 47 w 69"/>
              <a:gd name="T19" fmla="*/ 0 h 76"/>
              <a:gd name="T20" fmla="*/ 46 w 69"/>
              <a:gd name="T21" fmla="*/ 0 h 76"/>
              <a:gd name="T22" fmla="*/ 45 w 69"/>
              <a:gd name="T23" fmla="*/ 4 h 76"/>
              <a:gd name="T24" fmla="*/ 31 w 69"/>
              <a:gd name="T25" fmla="*/ 21 h 76"/>
              <a:gd name="T26" fmla="*/ 0 w 69"/>
              <a:gd name="T27" fmla="*/ 36 h 76"/>
              <a:gd name="T28" fmla="*/ 0 w 69"/>
              <a:gd name="T29" fmla="*/ 3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 h="76">
                <a:moveTo>
                  <a:pt x="0" y="71"/>
                </a:moveTo>
                <a:cubicBezTo>
                  <a:pt x="15" y="71"/>
                  <a:pt x="25" y="76"/>
                  <a:pt x="38" y="76"/>
                </a:cubicBezTo>
                <a:cubicBezTo>
                  <a:pt x="50" y="76"/>
                  <a:pt x="50" y="76"/>
                  <a:pt x="50" y="76"/>
                </a:cubicBezTo>
                <a:cubicBezTo>
                  <a:pt x="57" y="76"/>
                  <a:pt x="58" y="74"/>
                  <a:pt x="60" y="71"/>
                </a:cubicBezTo>
                <a:cubicBezTo>
                  <a:pt x="65" y="64"/>
                  <a:pt x="69" y="43"/>
                  <a:pt x="69" y="33"/>
                </a:cubicBezTo>
                <a:cubicBezTo>
                  <a:pt x="69" y="30"/>
                  <a:pt x="66" y="29"/>
                  <a:pt x="65" y="29"/>
                </a:cubicBezTo>
                <a:cubicBezTo>
                  <a:pt x="65" y="29"/>
                  <a:pt x="64" y="29"/>
                  <a:pt x="59" y="29"/>
                </a:cubicBezTo>
                <a:cubicBezTo>
                  <a:pt x="52" y="29"/>
                  <a:pt x="46" y="30"/>
                  <a:pt x="46" y="30"/>
                </a:cubicBezTo>
                <a:cubicBezTo>
                  <a:pt x="47" y="20"/>
                  <a:pt x="55" y="23"/>
                  <a:pt x="55" y="9"/>
                </a:cubicBezTo>
                <a:cubicBezTo>
                  <a:pt x="55" y="4"/>
                  <a:pt x="53" y="0"/>
                  <a:pt x="47" y="0"/>
                </a:cubicBezTo>
                <a:cubicBezTo>
                  <a:pt x="46" y="0"/>
                  <a:pt x="46" y="0"/>
                  <a:pt x="46" y="0"/>
                </a:cubicBezTo>
                <a:cubicBezTo>
                  <a:pt x="45" y="0"/>
                  <a:pt x="45" y="2"/>
                  <a:pt x="45" y="4"/>
                </a:cubicBezTo>
                <a:cubicBezTo>
                  <a:pt x="45" y="12"/>
                  <a:pt x="37" y="16"/>
                  <a:pt x="31" y="21"/>
                </a:cubicBezTo>
                <a:cubicBezTo>
                  <a:pt x="27" y="25"/>
                  <a:pt x="16" y="36"/>
                  <a:pt x="0" y="36"/>
                </a:cubicBezTo>
                <a:cubicBezTo>
                  <a:pt x="0" y="36"/>
                  <a:pt x="0" y="36"/>
                  <a:pt x="0" y="36"/>
                </a:cubicBezTo>
              </a:path>
            </a:pathLst>
          </a:custGeom>
          <a:noFill/>
          <a:ln w="38100">
            <a:solidFill>
              <a:schemeClr val="tx2"/>
            </a:solid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5" rIns="186494" bIns="149195"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19844423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Sample deal (50-seat customer example)</a:t>
            </a:r>
          </a:p>
        </p:txBody>
      </p:sp>
      <p:graphicFrame>
        <p:nvGraphicFramePr>
          <p:cNvPr id="3" name="Table 2"/>
          <p:cNvGraphicFramePr>
            <a:graphicFrameLocks noGrp="1"/>
          </p:cNvGraphicFramePr>
          <p:nvPr>
            <p:extLst/>
          </p:nvPr>
        </p:nvGraphicFramePr>
        <p:xfrm>
          <a:off x="495269" y="1476528"/>
          <a:ext cx="11435165" cy="3114505"/>
        </p:xfrm>
        <a:graphic>
          <a:graphicData uri="http://schemas.openxmlformats.org/drawingml/2006/table">
            <a:tbl>
              <a:tblPr>
                <a:tableStyleId>{5C22544A-7EE6-4342-B048-85BDC9FD1C3A}</a:tableStyleId>
              </a:tblPr>
              <a:tblGrid>
                <a:gridCol w="2024668">
                  <a:extLst>
                    <a:ext uri="{9D8B030D-6E8A-4147-A177-3AD203B41FA5}">
                      <a16:colId xmlns:a16="http://schemas.microsoft.com/office/drawing/2014/main" val="3653674714"/>
                    </a:ext>
                  </a:extLst>
                </a:gridCol>
                <a:gridCol w="2865783">
                  <a:extLst>
                    <a:ext uri="{9D8B030D-6E8A-4147-A177-3AD203B41FA5}">
                      <a16:colId xmlns:a16="http://schemas.microsoft.com/office/drawing/2014/main" val="2663371461"/>
                    </a:ext>
                  </a:extLst>
                </a:gridCol>
                <a:gridCol w="954292">
                  <a:extLst>
                    <a:ext uri="{9D8B030D-6E8A-4147-A177-3AD203B41FA5}">
                      <a16:colId xmlns:a16="http://schemas.microsoft.com/office/drawing/2014/main" val="2521613405"/>
                    </a:ext>
                  </a:extLst>
                </a:gridCol>
                <a:gridCol w="1431438">
                  <a:extLst>
                    <a:ext uri="{9D8B030D-6E8A-4147-A177-3AD203B41FA5}">
                      <a16:colId xmlns:a16="http://schemas.microsoft.com/office/drawing/2014/main" val="156709677"/>
                    </a:ext>
                  </a:extLst>
                </a:gridCol>
                <a:gridCol w="758867">
                  <a:extLst>
                    <a:ext uri="{9D8B030D-6E8A-4147-A177-3AD203B41FA5}">
                      <a16:colId xmlns:a16="http://schemas.microsoft.com/office/drawing/2014/main" val="901059996"/>
                    </a:ext>
                  </a:extLst>
                </a:gridCol>
                <a:gridCol w="1081561">
                  <a:extLst>
                    <a:ext uri="{9D8B030D-6E8A-4147-A177-3AD203B41FA5}">
                      <a16:colId xmlns:a16="http://schemas.microsoft.com/office/drawing/2014/main" val="1994613144"/>
                    </a:ext>
                  </a:extLst>
                </a:gridCol>
                <a:gridCol w="1081561">
                  <a:extLst>
                    <a:ext uri="{9D8B030D-6E8A-4147-A177-3AD203B41FA5}">
                      <a16:colId xmlns:a16="http://schemas.microsoft.com/office/drawing/2014/main" val="1795010370"/>
                    </a:ext>
                  </a:extLst>
                </a:gridCol>
                <a:gridCol w="1236995">
                  <a:extLst>
                    <a:ext uri="{9D8B030D-6E8A-4147-A177-3AD203B41FA5}">
                      <a16:colId xmlns:a16="http://schemas.microsoft.com/office/drawing/2014/main" val="2689692013"/>
                    </a:ext>
                  </a:extLst>
                </a:gridCol>
              </a:tblGrid>
              <a:tr h="277484">
                <a:tc>
                  <a:txBody>
                    <a:bodyPr/>
                    <a:lstStyle/>
                    <a:p>
                      <a:pPr algn="l" rtl="0" fontAlgn="ctr"/>
                      <a:r>
                        <a:rPr lang="en-US" sz="1200" b="1" u="none" strike="noStrike" dirty="0">
                          <a:solidFill>
                            <a:schemeClr val="bg1"/>
                          </a:solidFill>
                          <a:effectLst/>
                        </a:rPr>
                        <a:t>Opportunity</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l" rtl="0" fontAlgn="ctr"/>
                      <a:r>
                        <a:rPr lang="en-US" sz="1200" b="1" u="none" strike="noStrike" dirty="0">
                          <a:solidFill>
                            <a:schemeClr val="bg1"/>
                          </a:solidFill>
                          <a:effectLst/>
                        </a:rPr>
                        <a:t>Product/Service</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Unit price</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Multiplier</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err="1">
                          <a:solidFill>
                            <a:schemeClr val="bg1"/>
                          </a:solidFill>
                          <a:effectLst/>
                        </a:rPr>
                        <a:t>Qty</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Rev/year</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Profit %</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Profit $</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extLst>
                  <a:ext uri="{0D108BD9-81ED-4DB2-BD59-A6C34878D82A}">
                    <a16:rowId xmlns:a16="http://schemas.microsoft.com/office/drawing/2014/main" val="2224846594"/>
                  </a:ext>
                </a:extLst>
              </a:tr>
              <a:tr h="429277">
                <a:tc>
                  <a:txBody>
                    <a:bodyPr/>
                    <a:lstStyle/>
                    <a:p>
                      <a:pPr algn="l" rtl="0" fontAlgn="ctr"/>
                      <a:r>
                        <a:rPr lang="en-US" sz="1200" b="1" u="none" strike="noStrike" dirty="0">
                          <a:solidFill>
                            <a:schemeClr val="bg1"/>
                          </a:solidFill>
                          <a:effectLst/>
                        </a:rPr>
                        <a:t>Windows 10 Pro device</a:t>
                      </a:r>
                      <a:endParaRPr lang="en-US" sz="1200" b="1" i="0" u="none" strike="noStrike" dirty="0">
                        <a:solidFill>
                          <a:schemeClr val="bg1"/>
                        </a:solidFill>
                        <a:effectLst/>
                        <a:latin typeface="Segoe UI" panose="020B0502040204020203" pitchFamily="34" charset="0"/>
                      </a:endParaRPr>
                    </a:p>
                  </a:txBody>
                  <a:tcPr marL="91427" marR="91427" marT="46630" marB="46630" anchor="ctr">
                    <a:solidFill>
                      <a:schemeClr val="accent2"/>
                    </a:solidFill>
                  </a:tcPr>
                </a:tc>
                <a:tc>
                  <a:txBody>
                    <a:bodyPr/>
                    <a:lstStyle/>
                    <a:p>
                      <a:pPr algn="l" rtl="0" fontAlgn="ctr"/>
                      <a:r>
                        <a:rPr lang="en-US" sz="1000" u="none" strike="noStrike" dirty="0">
                          <a:effectLst/>
                        </a:rPr>
                        <a:t>Windows 10 Pro 2-in-1</a:t>
                      </a:r>
                      <a:r>
                        <a:rPr lang="en-US" sz="1000" u="none" strike="noStrike" baseline="0" dirty="0">
                          <a:effectLst/>
                        </a:rPr>
                        <a:t> touch devices</a:t>
                      </a:r>
                      <a:r>
                        <a:rPr lang="en-US" sz="1000" u="none" strike="noStrike" dirty="0">
                          <a:effectLst/>
                        </a:rPr>
                        <a:t> for sales</a:t>
                      </a:r>
                      <a:r>
                        <a:rPr lang="en-US" sz="1000" u="none" strike="noStrike" baseline="0" dirty="0">
                          <a:effectLst/>
                        </a:rPr>
                        <a:t> team and SLT (replacing iPad 4 devices)</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$750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device</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10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$7,500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5%</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$375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extLst>
                  <a:ext uri="{0D108BD9-81ED-4DB2-BD59-A6C34878D82A}">
                    <a16:rowId xmlns:a16="http://schemas.microsoft.com/office/drawing/2014/main" val="116922256"/>
                  </a:ext>
                </a:extLst>
              </a:tr>
              <a:tr h="404128">
                <a:tc rowSpan="2">
                  <a:txBody>
                    <a:bodyPr/>
                    <a:lstStyle/>
                    <a:p>
                      <a:pPr algn="l" rtl="0" fontAlgn="ctr"/>
                      <a:r>
                        <a:rPr lang="en-US" sz="1200" b="1" u="none" strike="noStrike" dirty="0">
                          <a:solidFill>
                            <a:schemeClr val="bg1"/>
                          </a:solidFill>
                          <a:effectLst/>
                        </a:rPr>
                        <a:t>Project services</a:t>
                      </a:r>
                      <a:endParaRPr lang="en-US" sz="1200" b="1" i="0" u="none" strike="noStrike" dirty="0">
                        <a:solidFill>
                          <a:schemeClr val="bg1"/>
                        </a:solidFill>
                        <a:effectLst/>
                        <a:latin typeface="Segoe UI" panose="020B0502040204020203" pitchFamily="34" charset="0"/>
                      </a:endParaRPr>
                    </a:p>
                  </a:txBody>
                  <a:tcPr marL="91427" marR="91427" marT="46630" marB="46630" anchor="ctr">
                    <a:solidFill>
                      <a:schemeClr val="accent2"/>
                    </a:solidFill>
                  </a:tcPr>
                </a:tc>
                <a:tc>
                  <a:txBody>
                    <a:bodyPr/>
                    <a:lstStyle/>
                    <a:p>
                      <a:pPr algn="l" rtl="0" fontAlgn="ctr"/>
                      <a:r>
                        <a:rPr lang="en-US" sz="1000" u="none" strike="noStrike" dirty="0">
                          <a:effectLst/>
                        </a:rPr>
                        <a:t>Upgrade</a:t>
                      </a:r>
                      <a:r>
                        <a:rPr lang="en-US" sz="1000" u="none" strike="noStrike" baseline="0" dirty="0">
                          <a:effectLst/>
                        </a:rPr>
                        <a:t> and cloud migration a</a:t>
                      </a:r>
                      <a:r>
                        <a:rPr lang="en-US" sz="1000" u="none" strike="noStrike" dirty="0">
                          <a:effectLst/>
                        </a:rPr>
                        <a:t>ssessment services</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$250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hour</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10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$2,500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40%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$1,000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extLst>
                  <a:ext uri="{0D108BD9-81ED-4DB2-BD59-A6C34878D82A}">
                    <a16:rowId xmlns:a16="http://schemas.microsoft.com/office/drawing/2014/main" val="323590148"/>
                  </a:ext>
                </a:extLst>
              </a:tr>
              <a:tr h="264238">
                <a:tc vMerge="1">
                  <a:txBody>
                    <a:bodyPr/>
                    <a:lstStyle/>
                    <a:p>
                      <a:endParaRPr lang="en-US"/>
                    </a:p>
                  </a:txBody>
                  <a:tcPr/>
                </a:tc>
                <a:tc>
                  <a:txBody>
                    <a:bodyPr/>
                    <a:lstStyle/>
                    <a:p>
                      <a:pPr algn="l" rtl="0" fontAlgn="ctr"/>
                      <a:r>
                        <a:rPr lang="en-US" sz="1000" u="none" strike="noStrike" dirty="0">
                          <a:effectLst/>
                        </a:rPr>
                        <a:t>Migration services</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$120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hour</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50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$6,000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35%</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$2,100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extLst>
                  <a:ext uri="{0D108BD9-81ED-4DB2-BD59-A6C34878D82A}">
                    <a16:rowId xmlns:a16="http://schemas.microsoft.com/office/drawing/2014/main" val="2437548054"/>
                  </a:ext>
                </a:extLst>
              </a:tr>
              <a:tr h="435215">
                <a:tc rowSpan="3">
                  <a:txBody>
                    <a:bodyPr/>
                    <a:lstStyle/>
                    <a:p>
                      <a:pPr algn="l" rtl="0" fontAlgn="ctr">
                        <a:lnSpc>
                          <a:spcPts val="1300"/>
                        </a:lnSpc>
                      </a:pPr>
                      <a:r>
                        <a:rPr lang="en-US" sz="1200" b="1" u="none" strike="noStrike" dirty="0">
                          <a:solidFill>
                            <a:schemeClr val="bg1"/>
                          </a:solidFill>
                          <a:effectLst/>
                        </a:rPr>
                        <a:t>Managed services</a:t>
                      </a:r>
                    </a:p>
                    <a:p>
                      <a:pPr algn="l" rtl="0" fontAlgn="ctr">
                        <a:lnSpc>
                          <a:spcPts val="1300"/>
                        </a:lnSpc>
                      </a:pPr>
                      <a:r>
                        <a:rPr lang="en-US" sz="1200" b="1" i="1" u="none" strike="noStrike" dirty="0">
                          <a:solidFill>
                            <a:schemeClr val="bg1"/>
                          </a:solidFill>
                          <a:effectLst/>
                          <a:latin typeface="Segoe UI" panose="020B0502040204020203" pitchFamily="34" charset="0"/>
                        </a:rPr>
                        <a:t>(recurring revenue)</a:t>
                      </a:r>
                    </a:p>
                  </a:txBody>
                  <a:tcPr marL="91427" marR="91427" marT="46630" marB="46630" anchor="ctr">
                    <a:solidFill>
                      <a:schemeClr val="accent2"/>
                    </a:solidFill>
                  </a:tcPr>
                </a:tc>
                <a:tc>
                  <a:txBody>
                    <a:bodyPr/>
                    <a:lstStyle/>
                    <a:p>
                      <a:r>
                        <a:rPr lang="en-US" sz="1000" b="1" u="none" strike="noStrike" kern="1200" dirty="0">
                          <a:solidFill>
                            <a:schemeClr val="dk1"/>
                          </a:solidFill>
                          <a:effectLst/>
                          <a:latin typeface="+mn-lt"/>
                          <a:ea typeface="+mn-ea"/>
                          <a:cs typeface="+mn-cs"/>
                        </a:rPr>
                        <a:t>Windows 10 Enterprise</a:t>
                      </a:r>
                      <a:r>
                        <a:rPr lang="en-US" sz="1000" b="1" u="none" strike="noStrike" kern="1200" baseline="0" dirty="0">
                          <a:solidFill>
                            <a:schemeClr val="dk1"/>
                          </a:solidFill>
                          <a:effectLst/>
                          <a:latin typeface="+mn-lt"/>
                          <a:ea typeface="+mn-ea"/>
                          <a:cs typeface="+mn-cs"/>
                        </a:rPr>
                        <a:t> E3</a:t>
                      </a:r>
                      <a:endParaRPr lang="en-US" sz="1000" b="1" u="none" strike="noStrike" kern="1200" dirty="0">
                        <a:solidFill>
                          <a:schemeClr val="dk1"/>
                        </a:solidFill>
                        <a:effectLst/>
                        <a:latin typeface="+mn-lt"/>
                        <a:ea typeface="+mn-ea"/>
                        <a:cs typeface="+mn-cs"/>
                      </a:endParaRP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$7 </a:t>
                      </a:r>
                      <a:br>
                        <a:rPr lang="en-US" sz="1100" u="none" strike="noStrike" kern="1200" dirty="0">
                          <a:solidFill>
                            <a:schemeClr val="dk1"/>
                          </a:solidFill>
                          <a:effectLst/>
                          <a:latin typeface="+mn-lt"/>
                          <a:ea typeface="+mn-ea"/>
                          <a:cs typeface="+mn-cs"/>
                        </a:rPr>
                      </a:br>
                      <a:r>
                        <a:rPr lang="en-US" sz="1100" i="1" u="none" strike="noStrike" kern="1200" dirty="0">
                          <a:solidFill>
                            <a:schemeClr val="dk1"/>
                          </a:solidFill>
                          <a:effectLst/>
                          <a:latin typeface="+mn-lt"/>
                          <a:ea typeface="+mn-ea"/>
                          <a:cs typeface="+mn-cs"/>
                        </a:rPr>
                        <a:t>(MSRP)</a:t>
                      </a: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user per month</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35</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$2,940 </a:t>
                      </a: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20%</a:t>
                      </a: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$588</a:t>
                      </a:r>
                    </a:p>
                  </a:txBody>
                  <a:tcPr marL="91427" marR="91427" marT="46630" marB="46630" anchor="ctr">
                    <a:solidFill>
                      <a:schemeClr val="bg1">
                        <a:lumMod val="95000"/>
                      </a:schemeClr>
                    </a:solidFill>
                  </a:tcPr>
                </a:tc>
                <a:extLst>
                  <a:ext uri="{0D108BD9-81ED-4DB2-BD59-A6C34878D82A}">
                    <a16:rowId xmlns:a16="http://schemas.microsoft.com/office/drawing/2014/main" val="3319580748"/>
                  </a:ext>
                </a:extLst>
              </a:tr>
              <a:tr h="435215">
                <a:tc vMerge="1">
                  <a:txBody>
                    <a:bodyPr/>
                    <a:lstStyle/>
                    <a:p>
                      <a:endParaRPr lang="en-US"/>
                    </a:p>
                  </a:txBody>
                  <a:tcPr/>
                </a:tc>
                <a:tc>
                  <a:txBody>
                    <a:bodyPr/>
                    <a:lstStyle/>
                    <a:p>
                      <a:pPr algn="l" rtl="0" fontAlgn="ctr"/>
                      <a:r>
                        <a:rPr lang="en-US" sz="1000" u="none" strike="noStrike" dirty="0">
                          <a:effectLst/>
                        </a:rPr>
                        <a:t>Office 365 Business Premium (new)</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$12.50 </a:t>
                      </a:r>
                      <a:r>
                        <a:rPr lang="en-US" sz="1100" i="1" u="none" strike="noStrike" kern="1200" dirty="0">
                          <a:solidFill>
                            <a:schemeClr val="dk1"/>
                          </a:solidFill>
                          <a:effectLst/>
                          <a:latin typeface="+mn-lt"/>
                          <a:ea typeface="+mn-ea"/>
                          <a:cs typeface="+mn-cs"/>
                        </a:rPr>
                        <a:t>(MSRP)</a:t>
                      </a: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user per month</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50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$7,500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20%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$1,500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extLst>
                  <a:ext uri="{0D108BD9-81ED-4DB2-BD59-A6C34878D82A}">
                    <a16:rowId xmlns:a16="http://schemas.microsoft.com/office/drawing/2014/main" val="10005"/>
                  </a:ext>
                </a:extLst>
              </a:tr>
              <a:tr h="371560">
                <a:tc vMerge="1">
                  <a:txBody>
                    <a:bodyPr/>
                    <a:lstStyle/>
                    <a:p>
                      <a:pPr algn="l" rtl="0" fontAlgn="ctr">
                        <a:lnSpc>
                          <a:spcPts val="1300"/>
                        </a:lnSpc>
                      </a:pPr>
                      <a:endParaRPr lang="en-US" sz="1200" b="1" i="1" u="none" strike="noStrike" dirty="0">
                        <a:solidFill>
                          <a:schemeClr val="bg1"/>
                        </a:solidFill>
                        <a:effectLst/>
                        <a:latin typeface="Segoe UI" panose="020B0502040204020203" pitchFamily="34" charset="0"/>
                      </a:endParaRPr>
                    </a:p>
                  </a:txBody>
                  <a:tcPr marL="89642" marR="89642" anchor="ctr">
                    <a:solidFill>
                      <a:schemeClr val="accent2"/>
                    </a:solidFill>
                  </a:tcPr>
                </a:tc>
                <a:tc>
                  <a:txBody>
                    <a:bodyPr/>
                    <a:lstStyle/>
                    <a:p>
                      <a:pPr algn="l" rtl="0" fontAlgn="ctr"/>
                      <a:r>
                        <a:rPr lang="en-US" sz="1000" u="none" strike="noStrike" dirty="0">
                          <a:effectLst/>
                        </a:rPr>
                        <a:t>Device</a:t>
                      </a:r>
                      <a:r>
                        <a:rPr lang="en-US" sz="1000" u="none" strike="noStrike" baseline="0" dirty="0">
                          <a:effectLst/>
                        </a:rPr>
                        <a:t> support</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marL="0" algn="r" defTabSz="914367" rtl="0" eaLnBrk="1" fontAlgn="ctr" latinLnBrk="0" hangingPunct="1"/>
                      <a:r>
                        <a:rPr lang="en-US" sz="1100" u="none" strike="noStrike" kern="1200" dirty="0">
                          <a:solidFill>
                            <a:schemeClr val="dk1"/>
                          </a:solidFill>
                          <a:effectLst/>
                          <a:latin typeface="+mn-lt"/>
                          <a:ea typeface="+mn-ea"/>
                          <a:cs typeface="+mn-cs"/>
                        </a:rPr>
                        <a:t>$3</a:t>
                      </a:r>
                    </a:p>
                  </a:txBody>
                  <a:tcPr marL="91427" marR="91427" marT="46630" marB="46630" anchor="ctr">
                    <a:solidFill>
                      <a:schemeClr val="bg1">
                        <a:lumMod val="95000"/>
                      </a:schemeClr>
                    </a:solidFill>
                  </a:tcPr>
                </a:tc>
                <a:tc>
                  <a:txBody>
                    <a:bodyPr/>
                    <a:lstStyle/>
                    <a:p>
                      <a:pPr algn="l" rtl="0" fontAlgn="ctr"/>
                      <a:r>
                        <a:rPr lang="en-US" sz="1100" u="none" strike="noStrike" dirty="0">
                          <a:effectLst/>
                        </a:rPr>
                        <a:t>per user per month</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50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$1,800 </a:t>
                      </a: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60%</a:t>
                      </a:r>
                    </a:p>
                  </a:txBody>
                  <a:tcPr marL="91427" marR="91427" marT="46630" marB="46630" anchor="ctr">
                    <a:solidFill>
                      <a:schemeClr val="bg1">
                        <a:lumMod val="95000"/>
                      </a:schemeClr>
                    </a:solidFill>
                  </a:tcPr>
                </a:tc>
                <a:tc>
                  <a:txBody>
                    <a:bodyPr/>
                    <a:lstStyle/>
                    <a:p>
                      <a:pPr algn="r" rtl="0" fontAlgn="ctr"/>
                      <a:r>
                        <a:rPr lang="en-US" sz="1100" u="none" strike="noStrike" kern="1200" dirty="0">
                          <a:solidFill>
                            <a:schemeClr val="dk1"/>
                          </a:solidFill>
                          <a:effectLst/>
                          <a:latin typeface="+mn-lt"/>
                          <a:ea typeface="+mn-ea"/>
                          <a:cs typeface="+mn-cs"/>
                        </a:rPr>
                        <a:t>$1,080</a:t>
                      </a:r>
                    </a:p>
                  </a:txBody>
                  <a:tcPr marL="91427" marR="91427" marT="46630" marB="46630" anchor="ctr">
                    <a:solidFill>
                      <a:schemeClr val="bg1">
                        <a:lumMod val="95000"/>
                      </a:schemeClr>
                    </a:solidFill>
                  </a:tcPr>
                </a:tc>
                <a:extLst>
                  <a:ext uri="{0D108BD9-81ED-4DB2-BD59-A6C34878D82A}">
                    <a16:rowId xmlns:a16="http://schemas.microsoft.com/office/drawing/2014/main" val="10006"/>
                  </a:ext>
                </a:extLst>
              </a:tr>
              <a:tr h="279781">
                <a:tc>
                  <a:txBody>
                    <a:bodyPr/>
                    <a:lstStyle/>
                    <a:p>
                      <a:pPr algn="l" rtl="0" fontAlgn="ctr"/>
                      <a:r>
                        <a:rPr lang="en-US" sz="1200" b="1" u="none" strike="noStrike" dirty="0">
                          <a:solidFill>
                            <a:schemeClr val="bg1"/>
                          </a:solidFill>
                          <a:effectLst/>
                        </a:rPr>
                        <a:t>IP services</a:t>
                      </a:r>
                      <a:endParaRPr lang="en-US" sz="1200" b="1" i="0" u="none" strike="noStrike" dirty="0">
                        <a:solidFill>
                          <a:schemeClr val="bg1"/>
                        </a:solidFill>
                        <a:effectLst/>
                        <a:latin typeface="Segoe UI" panose="020B0502040204020203" pitchFamily="34" charset="0"/>
                      </a:endParaRPr>
                    </a:p>
                  </a:txBody>
                  <a:tcPr marL="91427" marR="91427" marT="46630" marB="46630" anchor="ctr">
                    <a:solidFill>
                      <a:schemeClr val="accent2"/>
                    </a:solidFill>
                  </a:tcPr>
                </a:tc>
                <a:tc>
                  <a:txBody>
                    <a:bodyPr/>
                    <a:lstStyle/>
                    <a:p>
                      <a:pPr algn="l" rtl="0" fontAlgn="ctr"/>
                      <a:r>
                        <a:rPr lang="en-US" sz="1000" u="none" strike="noStrike" dirty="0">
                          <a:effectLst/>
                        </a:rPr>
                        <a:t>LOB B2B App Development</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$40,000</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l" rtl="0" fontAlgn="ctr"/>
                      <a:r>
                        <a:rPr lang="en-US" sz="1100" u="none" strike="noStrike">
                          <a:effectLst/>
                        </a:rPr>
                        <a:t>per app</a:t>
                      </a:r>
                      <a:endParaRPr lang="en-US" sz="1100" b="0" i="0" u="none" strike="noStrike">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u="none" strike="noStrike" dirty="0">
                          <a:effectLst/>
                        </a:rPr>
                        <a:t>1</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$40,000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65%</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r>
                        <a:rPr lang="en-US" sz="1100" u="none" strike="noStrike" dirty="0">
                          <a:effectLst/>
                        </a:rPr>
                        <a:t>$26,000 </a:t>
                      </a:r>
                      <a:endParaRPr lang="en-US" sz="11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extLst>
                  <a:ext uri="{0D108BD9-81ED-4DB2-BD59-A6C34878D82A}">
                    <a16:rowId xmlns:a16="http://schemas.microsoft.com/office/drawing/2014/main" val="487702653"/>
                  </a:ext>
                </a:extLst>
              </a:tr>
              <a:tr h="217607">
                <a:tc>
                  <a:txBody>
                    <a:bodyPr/>
                    <a:lstStyle/>
                    <a:p>
                      <a:pPr algn="l" fontAlgn="ctr"/>
                      <a:r>
                        <a:rPr lang="en-US" sz="1200" u="none" strike="noStrike" dirty="0">
                          <a:effectLst/>
                        </a:rPr>
                        <a:t> </a:t>
                      </a:r>
                      <a:endParaRPr lang="en-US" sz="1200" b="0" i="0" u="none" strike="noStrike" dirty="0">
                        <a:solidFill>
                          <a:srgbClr val="000000"/>
                        </a:solidFill>
                        <a:effectLst/>
                        <a:latin typeface="Segoe UI" panose="020B0502040204020203" pitchFamily="34" charset="0"/>
                      </a:endParaRPr>
                    </a:p>
                  </a:txBody>
                  <a:tcPr marL="91427" marR="91427" marT="0" marB="0" anchor="ctr">
                    <a:noFill/>
                  </a:tcPr>
                </a:tc>
                <a:tc>
                  <a:txBody>
                    <a:bodyPr/>
                    <a:lstStyle/>
                    <a:p>
                      <a:pPr algn="l" fontAlgn="ctr"/>
                      <a:r>
                        <a:rPr lang="en-US" sz="1400" u="none" strike="noStrike" dirty="0">
                          <a:effectLst/>
                        </a:rPr>
                        <a:t> </a:t>
                      </a:r>
                      <a:endParaRPr lang="en-US" sz="1400" b="0" i="0" u="none" strike="noStrike" dirty="0">
                        <a:solidFill>
                          <a:srgbClr val="000000"/>
                        </a:solidFill>
                        <a:effectLst/>
                        <a:latin typeface="Segoe UI" panose="020B0502040204020203" pitchFamily="34" charset="0"/>
                      </a:endParaRPr>
                    </a:p>
                  </a:txBody>
                  <a:tcPr marL="91427" marR="91427" marT="0" marB="0" anchor="ctr">
                    <a:noFill/>
                  </a:tcPr>
                </a:tc>
                <a:tc>
                  <a:txBody>
                    <a:bodyPr/>
                    <a:lstStyle/>
                    <a:p>
                      <a:pPr algn="l" fontAlgn="ctr"/>
                      <a:r>
                        <a:rPr lang="en-US" sz="1400" u="none" strike="noStrike" dirty="0">
                          <a:effectLst/>
                        </a:rPr>
                        <a:t> </a:t>
                      </a:r>
                      <a:endParaRPr lang="en-US" sz="1400" b="0" i="0" u="none" strike="noStrike" dirty="0">
                        <a:solidFill>
                          <a:srgbClr val="000000"/>
                        </a:solidFill>
                        <a:effectLst/>
                        <a:latin typeface="Segoe UI" panose="020B0502040204020203" pitchFamily="34" charset="0"/>
                      </a:endParaRPr>
                    </a:p>
                  </a:txBody>
                  <a:tcPr marL="91427" marR="91427" marT="0" marB="0" anchor="ctr">
                    <a:noFill/>
                  </a:tcPr>
                </a:tc>
                <a:tc gridSpan="2">
                  <a:txBody>
                    <a:bodyPr/>
                    <a:lstStyle/>
                    <a:p>
                      <a:pPr algn="r"/>
                      <a:r>
                        <a:rPr lang="en-US" sz="1200" b="1" i="1" u="none" strike="noStrike" dirty="0">
                          <a:solidFill>
                            <a:schemeClr val="tx1"/>
                          </a:solidFill>
                          <a:effectLst/>
                          <a:latin typeface="Segoe UI" panose="020B0502040204020203" pitchFamily="34" charset="0"/>
                        </a:rPr>
                        <a:t>First</a:t>
                      </a:r>
                      <a:r>
                        <a:rPr lang="en-US" sz="1200" b="1" i="1" u="none" strike="noStrike" baseline="0" dirty="0">
                          <a:solidFill>
                            <a:schemeClr val="tx1"/>
                          </a:solidFill>
                          <a:effectLst/>
                          <a:latin typeface="Segoe UI" panose="020B0502040204020203" pitchFamily="34" charset="0"/>
                        </a:rPr>
                        <a:t> year’s revenue</a:t>
                      </a:r>
                      <a:endParaRPr lang="en-US" sz="1600" i="1" dirty="0">
                        <a:solidFill>
                          <a:schemeClr val="tx1"/>
                        </a:solidFill>
                      </a:endParaRPr>
                    </a:p>
                  </a:txBody>
                  <a:tcPr marL="91427" marR="91427" marT="0" marB="0" anchor="ctr">
                    <a:noFill/>
                  </a:tcPr>
                </a:tc>
                <a:tc hMerge="1">
                  <a:txBody>
                    <a:bodyPr/>
                    <a:lstStyle/>
                    <a:p>
                      <a:endParaRPr lang="en-US"/>
                    </a:p>
                  </a:txBody>
                  <a:tcPr marT="0" marB="0" anchor="ctr">
                    <a:noFill/>
                  </a:tcPr>
                </a:tc>
                <a:tc>
                  <a:txBody>
                    <a:bodyPr/>
                    <a:lstStyle/>
                    <a:p>
                      <a:pPr algn="r" rtl="0" fontAlgn="ctr"/>
                      <a:r>
                        <a:rPr lang="en-US" sz="1200" b="1" i="0" u="none" strike="noStrike" dirty="0">
                          <a:solidFill>
                            <a:schemeClr val="bg1"/>
                          </a:solidFill>
                          <a:effectLst/>
                          <a:latin typeface="Segoe UI" panose="020B0502040204020203" pitchFamily="34" charset="0"/>
                        </a:rPr>
                        <a:t>$68,240</a:t>
                      </a:r>
                    </a:p>
                  </a:txBody>
                  <a:tcPr marL="91427" marR="91427" marT="0" marB="0" anchor="ctr">
                    <a:solidFill>
                      <a:srgbClr val="0078D7"/>
                    </a:solidFill>
                  </a:tcPr>
                </a:tc>
                <a:tc>
                  <a:txBody>
                    <a:bodyPr/>
                    <a:lstStyle/>
                    <a:p>
                      <a:pPr algn="r" rtl="0" fontAlgn="ctr"/>
                      <a:r>
                        <a:rPr lang="en-US" sz="1200" b="1" i="0" u="none" strike="noStrike" dirty="0">
                          <a:solidFill>
                            <a:schemeClr val="bg1"/>
                          </a:solidFill>
                          <a:effectLst/>
                          <a:latin typeface="Segoe UI" panose="020B0502040204020203" pitchFamily="34" charset="0"/>
                        </a:rPr>
                        <a:t>35%</a:t>
                      </a:r>
                    </a:p>
                  </a:txBody>
                  <a:tcPr marL="91427" marR="91427" marT="0" marB="0" anchor="ctr">
                    <a:solidFill>
                      <a:srgbClr val="0078D7"/>
                    </a:solidFill>
                  </a:tcPr>
                </a:tc>
                <a:tc>
                  <a:txBody>
                    <a:bodyPr/>
                    <a:lstStyle/>
                    <a:p>
                      <a:pPr algn="r" rtl="0" fontAlgn="ctr"/>
                      <a:r>
                        <a:rPr lang="en-US" sz="1200" b="1" i="0" u="none" strike="noStrike" dirty="0">
                          <a:solidFill>
                            <a:schemeClr val="bg1"/>
                          </a:solidFill>
                          <a:effectLst/>
                          <a:latin typeface="Segoe UI" panose="020B0502040204020203" pitchFamily="34" charset="0"/>
                        </a:rPr>
                        <a:t>$32,643</a:t>
                      </a:r>
                    </a:p>
                  </a:txBody>
                  <a:tcPr marL="91427" marR="91427" marT="0" marB="0" anchor="ctr">
                    <a:solidFill>
                      <a:srgbClr val="0078D7"/>
                    </a:solidFill>
                  </a:tcPr>
                </a:tc>
                <a:extLst>
                  <a:ext uri="{0D108BD9-81ED-4DB2-BD59-A6C34878D82A}">
                    <a16:rowId xmlns:a16="http://schemas.microsoft.com/office/drawing/2014/main" val="1657411714"/>
                  </a:ext>
                </a:extLst>
              </a:tr>
            </a:tbl>
          </a:graphicData>
        </a:graphic>
      </p:graphicFrame>
      <p:graphicFrame>
        <p:nvGraphicFramePr>
          <p:cNvPr id="5" name="Table 4"/>
          <p:cNvGraphicFramePr>
            <a:graphicFrameLocks noGrp="1"/>
          </p:cNvGraphicFramePr>
          <p:nvPr>
            <p:extLst/>
          </p:nvPr>
        </p:nvGraphicFramePr>
        <p:xfrm>
          <a:off x="495267" y="4702046"/>
          <a:ext cx="11454592" cy="2071546"/>
        </p:xfrm>
        <a:graphic>
          <a:graphicData uri="http://schemas.openxmlformats.org/drawingml/2006/table">
            <a:tbl>
              <a:tblPr>
                <a:tableStyleId>{5C22544A-7EE6-4342-B048-85BDC9FD1C3A}</a:tableStyleId>
              </a:tblPr>
              <a:tblGrid>
                <a:gridCol w="2022163">
                  <a:extLst>
                    <a:ext uri="{9D8B030D-6E8A-4147-A177-3AD203B41FA5}">
                      <a16:colId xmlns:a16="http://schemas.microsoft.com/office/drawing/2014/main" val="3653674714"/>
                    </a:ext>
                  </a:extLst>
                </a:gridCol>
                <a:gridCol w="2820014">
                  <a:extLst>
                    <a:ext uri="{9D8B030D-6E8A-4147-A177-3AD203B41FA5}">
                      <a16:colId xmlns:a16="http://schemas.microsoft.com/office/drawing/2014/main" val="2663371461"/>
                    </a:ext>
                  </a:extLst>
                </a:gridCol>
                <a:gridCol w="977013">
                  <a:extLst>
                    <a:ext uri="{9D8B030D-6E8A-4147-A177-3AD203B41FA5}">
                      <a16:colId xmlns:a16="http://schemas.microsoft.com/office/drawing/2014/main" val="2521613405"/>
                    </a:ext>
                  </a:extLst>
                </a:gridCol>
                <a:gridCol w="1472921">
                  <a:extLst>
                    <a:ext uri="{9D8B030D-6E8A-4147-A177-3AD203B41FA5}">
                      <a16:colId xmlns:a16="http://schemas.microsoft.com/office/drawing/2014/main" val="156709677"/>
                    </a:ext>
                  </a:extLst>
                </a:gridCol>
                <a:gridCol w="732760">
                  <a:extLst>
                    <a:ext uri="{9D8B030D-6E8A-4147-A177-3AD203B41FA5}">
                      <a16:colId xmlns:a16="http://schemas.microsoft.com/office/drawing/2014/main" val="901059996"/>
                    </a:ext>
                  </a:extLst>
                </a:gridCol>
                <a:gridCol w="1043628">
                  <a:extLst>
                    <a:ext uri="{9D8B030D-6E8A-4147-A177-3AD203B41FA5}">
                      <a16:colId xmlns:a16="http://schemas.microsoft.com/office/drawing/2014/main" val="20005"/>
                    </a:ext>
                  </a:extLst>
                </a:gridCol>
                <a:gridCol w="1117643">
                  <a:extLst>
                    <a:ext uri="{9D8B030D-6E8A-4147-A177-3AD203B41FA5}">
                      <a16:colId xmlns:a16="http://schemas.microsoft.com/office/drawing/2014/main" val="20006"/>
                    </a:ext>
                  </a:extLst>
                </a:gridCol>
                <a:gridCol w="1268450">
                  <a:extLst>
                    <a:ext uri="{9D8B030D-6E8A-4147-A177-3AD203B41FA5}">
                      <a16:colId xmlns:a16="http://schemas.microsoft.com/office/drawing/2014/main" val="1994613144"/>
                    </a:ext>
                  </a:extLst>
                </a:gridCol>
              </a:tblGrid>
              <a:tr h="401398">
                <a:tc>
                  <a:txBody>
                    <a:bodyPr/>
                    <a:lstStyle/>
                    <a:p>
                      <a:pPr algn="l" rtl="0" fontAlgn="ctr">
                        <a:lnSpc>
                          <a:spcPts val="1200"/>
                        </a:lnSpc>
                      </a:pPr>
                      <a:r>
                        <a:rPr lang="en-US" sz="1200" b="1" u="none" strike="noStrike" dirty="0">
                          <a:solidFill>
                            <a:schemeClr val="bg1"/>
                          </a:solidFill>
                          <a:effectLst/>
                        </a:rPr>
                        <a:t>Select</a:t>
                      </a:r>
                      <a:r>
                        <a:rPr lang="en-US" sz="1200" b="1" u="none" strike="noStrike" baseline="0" dirty="0">
                          <a:solidFill>
                            <a:schemeClr val="bg1"/>
                          </a:solidFill>
                          <a:effectLst/>
                        </a:rPr>
                        <a:t> </a:t>
                      </a:r>
                      <a:r>
                        <a:rPr lang="en-US" sz="1200" b="1" u="none" strike="noStrike" dirty="0">
                          <a:solidFill>
                            <a:schemeClr val="bg1"/>
                          </a:solidFill>
                          <a:effectLst/>
                        </a:rPr>
                        <a:t>Partner Incentive Programs</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l" rtl="0" fontAlgn="ctr"/>
                      <a:r>
                        <a:rPr lang="en-US" sz="1200" b="1" u="none" strike="noStrike" dirty="0">
                          <a:solidFill>
                            <a:schemeClr val="bg1"/>
                          </a:solidFill>
                          <a:effectLst/>
                        </a:rPr>
                        <a:t>Product/Service sold</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Incentive</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Multiplier</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u="none" strike="noStrike" dirty="0" err="1">
                          <a:solidFill>
                            <a:schemeClr val="bg1"/>
                          </a:solidFill>
                          <a:effectLst/>
                        </a:rPr>
                        <a:t>Qty</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i="0" u="none" strike="noStrike" dirty="0">
                          <a:solidFill>
                            <a:schemeClr val="bg1"/>
                          </a:solidFill>
                          <a:effectLst/>
                          <a:latin typeface="Segoe UI" panose="020B0502040204020203" pitchFamily="34" charset="0"/>
                        </a:rPr>
                        <a:t>Incr. </a:t>
                      </a:r>
                      <a:r>
                        <a:rPr lang="en-US" sz="1200" b="1" i="0" u="none" strike="noStrike" baseline="0" dirty="0">
                          <a:solidFill>
                            <a:schemeClr val="bg1"/>
                          </a:solidFill>
                          <a:effectLst/>
                          <a:latin typeface="Segoe UI" panose="020B0502040204020203" pitchFamily="34" charset="0"/>
                        </a:rPr>
                        <a:t>Revenue</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ctr" rtl="0" fontAlgn="ctr"/>
                      <a:r>
                        <a:rPr lang="en-US" sz="1200" b="1" i="0" u="none" strike="noStrike" dirty="0">
                          <a:solidFill>
                            <a:schemeClr val="bg1"/>
                          </a:solidFill>
                          <a:effectLst/>
                          <a:latin typeface="Segoe UI" panose="020B0502040204020203" pitchFamily="34" charset="0"/>
                        </a:rPr>
                        <a:t>Deal Profit %</a:t>
                      </a:r>
                    </a:p>
                  </a:txBody>
                  <a:tcPr marL="91427" marR="91427" marT="0" marB="0" anchor="ctr">
                    <a:solidFill>
                      <a:srgbClr val="0078D7"/>
                    </a:solidFill>
                  </a:tcPr>
                </a:tc>
                <a:tc>
                  <a:txBody>
                    <a:bodyPr/>
                    <a:lstStyle/>
                    <a:p>
                      <a:pPr algn="ctr" rtl="0" fontAlgn="ctr"/>
                      <a:r>
                        <a:rPr lang="en-US" sz="1200" b="1" u="none" strike="noStrike" dirty="0">
                          <a:solidFill>
                            <a:schemeClr val="bg1"/>
                          </a:solidFill>
                          <a:effectLst/>
                        </a:rPr>
                        <a:t>Gross Profit</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extLst>
                  <a:ext uri="{0D108BD9-81ED-4DB2-BD59-A6C34878D82A}">
                    <a16:rowId xmlns:a16="http://schemas.microsoft.com/office/drawing/2014/main" val="2224846594"/>
                  </a:ext>
                </a:extLst>
              </a:tr>
              <a:tr h="435215">
                <a:tc rowSpan="4">
                  <a:txBody>
                    <a:bodyPr/>
                    <a:lstStyle/>
                    <a:p>
                      <a:pPr algn="l" rtl="0" fontAlgn="ctr"/>
                      <a:r>
                        <a:rPr lang="en-US" sz="1200" b="1" i="0" u="none" strike="noStrike" dirty="0">
                          <a:solidFill>
                            <a:schemeClr val="bg1"/>
                          </a:solidFill>
                          <a:effectLst/>
                          <a:latin typeface="Segoe UI" panose="020B0502040204020203" pitchFamily="34" charset="0"/>
                        </a:rPr>
                        <a:t>CSP Program Incentives</a:t>
                      </a:r>
                    </a:p>
                  </a:txBody>
                  <a:tcPr marL="91427" marR="91427" marT="46630" marB="46630" anchor="ctr">
                    <a:solidFill>
                      <a:schemeClr val="accent2"/>
                    </a:solidFill>
                  </a:tcPr>
                </a:tc>
                <a:tc>
                  <a:txBody>
                    <a:bodyPr/>
                    <a:lstStyle/>
                    <a:p>
                      <a:pPr algn="l" rtl="0" fontAlgn="ctr"/>
                      <a:r>
                        <a:rPr lang="en-US" sz="1000" b="1" i="0" u="none" strike="noStrike" dirty="0">
                          <a:solidFill>
                            <a:srgbClr val="505050"/>
                          </a:solidFill>
                          <a:effectLst/>
                          <a:latin typeface="Segoe UI" panose="020B0502040204020203" pitchFamily="34" charset="0"/>
                        </a:rPr>
                        <a:t>Windows 10 Enterprise E3</a:t>
                      </a:r>
                      <a:endParaRPr lang="en-US" sz="1000" b="0" i="0" u="none" strike="noStrike" dirty="0">
                        <a:solidFill>
                          <a:srgbClr val="505050"/>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r" rtl="0" fontAlgn="ctr">
                        <a:tabLst>
                          <a:tab pos="1031875" algn="l"/>
                        </a:tabLst>
                      </a:pPr>
                      <a:r>
                        <a:rPr lang="en-US" sz="1100" b="0" i="0" u="none" strike="noStrike" dirty="0">
                          <a:solidFill>
                            <a:srgbClr val="505050"/>
                          </a:solidFill>
                          <a:effectLst/>
                          <a:latin typeface="Segoe UI" panose="020B0502040204020203" pitchFamily="34" charset="0"/>
                        </a:rPr>
                        <a:t>14%</a:t>
                      </a:r>
                    </a:p>
                  </a:txBody>
                  <a:tcPr marL="91427" marR="91427" marT="46630" marB="46630" anchor="ctr">
                    <a:solidFill>
                      <a:schemeClr val="bg1">
                        <a:lumMod val="95000"/>
                      </a:schemeClr>
                    </a:solidFill>
                  </a:tcPr>
                </a:tc>
                <a:tc>
                  <a:txBody>
                    <a:bodyPr/>
                    <a:lstStyle/>
                    <a:p>
                      <a:pPr algn="l" rtl="0" fontAlgn="ctr"/>
                      <a:r>
                        <a:rPr lang="en-US" sz="1100" b="0" i="0" u="none" strike="noStrike" dirty="0">
                          <a:solidFill>
                            <a:schemeClr val="tx1"/>
                          </a:solidFill>
                          <a:effectLst/>
                          <a:latin typeface="Segoe UI" panose="020B0502040204020203" pitchFamily="34" charset="0"/>
                        </a:rPr>
                        <a:t>per product</a:t>
                      </a:r>
                      <a:r>
                        <a:rPr lang="en-US" sz="1100" b="0" i="0" u="none" strike="noStrike" baseline="0" dirty="0">
                          <a:solidFill>
                            <a:schemeClr val="tx1"/>
                          </a:solidFill>
                          <a:effectLst/>
                          <a:latin typeface="Segoe UI" panose="020B0502040204020203" pitchFamily="34" charset="0"/>
                        </a:rPr>
                        <a:t> per month</a:t>
                      </a:r>
                      <a:endParaRPr lang="en-US" sz="1100" b="0" i="0" u="none" strike="noStrike" dirty="0">
                        <a:solidFill>
                          <a:schemeClr val="tx1"/>
                        </a:solidFill>
                        <a:effectLst/>
                        <a:latin typeface="Segoe UI" panose="020B0502040204020203" pitchFamily="34" charset="0"/>
                      </a:endParaRPr>
                    </a:p>
                  </a:txBody>
                  <a:tcPr marL="91427" marR="91427" marT="46630" marB="46630" anchor="ctr">
                    <a:solidFill>
                      <a:schemeClr val="bg1">
                        <a:lumMod val="95000"/>
                      </a:schemeClr>
                    </a:solidFill>
                  </a:tcPr>
                </a:tc>
                <a:tc>
                  <a:txBody>
                    <a:bodyPr/>
                    <a:lstStyle/>
                    <a:p>
                      <a:pPr algn="ctr" rtl="0" fontAlgn="ctr"/>
                      <a:r>
                        <a:rPr lang="en-US" sz="1100" b="0" i="0" u="none" strike="noStrike" dirty="0">
                          <a:solidFill>
                            <a:schemeClr val="tx1"/>
                          </a:solidFill>
                          <a:effectLst/>
                          <a:latin typeface="Segoe UI" panose="020B0502040204020203" pitchFamily="34" charset="0"/>
                        </a:rPr>
                        <a:t>35</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$412</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34%</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$1,000</a:t>
                      </a:r>
                    </a:p>
                  </a:txBody>
                  <a:tcPr marL="91427" marR="91427" marT="46630" marB="46630" anchor="ctr">
                    <a:solidFill>
                      <a:schemeClr val="bg1">
                        <a:lumMod val="95000"/>
                      </a:schemeClr>
                    </a:solidFill>
                  </a:tcPr>
                </a:tc>
                <a:extLst>
                  <a:ext uri="{0D108BD9-81ED-4DB2-BD59-A6C34878D82A}">
                    <a16:rowId xmlns:a16="http://schemas.microsoft.com/office/drawing/2014/main" val="10001"/>
                  </a:ext>
                </a:extLst>
              </a:tr>
              <a:tr h="271242">
                <a:tc vMerge="1">
                  <a:txBody>
                    <a:bodyPr/>
                    <a:lstStyle/>
                    <a:p>
                      <a:pPr algn="l" rtl="0" fontAlgn="ctr"/>
                      <a:endParaRPr lang="en-US" sz="1200" b="1" i="0" u="none" strike="noStrike" dirty="0">
                        <a:solidFill>
                          <a:schemeClr val="bg1"/>
                        </a:solidFill>
                        <a:effectLst/>
                        <a:latin typeface="Segoe UI" panose="020B0502040204020203" pitchFamily="34" charset="0"/>
                      </a:endParaRPr>
                    </a:p>
                  </a:txBody>
                  <a:tcPr marL="89642" marR="89642" anchor="ctr">
                    <a:solidFill>
                      <a:schemeClr val="accent2"/>
                    </a:solidFill>
                  </a:tcPr>
                </a:tc>
                <a:tc>
                  <a:txBody>
                    <a:bodyPr/>
                    <a:lstStyle/>
                    <a:p>
                      <a:pPr algn="l" rtl="0" fontAlgn="ctr"/>
                      <a:r>
                        <a:rPr lang="en-US" sz="1000" b="0" i="0" u="none" strike="noStrike" dirty="0">
                          <a:solidFill>
                            <a:srgbClr val="505050"/>
                          </a:solidFill>
                          <a:effectLst/>
                          <a:latin typeface="Segoe UI" panose="020B0502040204020203" pitchFamily="34" charset="0"/>
                        </a:rPr>
                        <a:t>Office 365 Business Premium</a:t>
                      </a:r>
                    </a:p>
                  </a:txBody>
                  <a:tcPr marL="91427" marR="91427" marT="46630" marB="46630" anchor="ctr">
                    <a:solidFill>
                      <a:schemeClr val="bg1">
                        <a:lumMod val="95000"/>
                      </a:schemeClr>
                    </a:solidFill>
                  </a:tcPr>
                </a:tc>
                <a:tc>
                  <a:txBody>
                    <a:bodyPr/>
                    <a:lstStyle/>
                    <a:p>
                      <a:pPr algn="r" rtl="0" fontAlgn="ctr">
                        <a:tabLst>
                          <a:tab pos="1031875" algn="l"/>
                        </a:tabLst>
                      </a:pPr>
                      <a:r>
                        <a:rPr lang="en-US" sz="1100" b="0" i="0" u="none" strike="noStrike" dirty="0">
                          <a:solidFill>
                            <a:srgbClr val="505050"/>
                          </a:solidFill>
                          <a:effectLst/>
                          <a:latin typeface="Segoe UI" panose="020B0502040204020203" pitchFamily="34" charset="0"/>
                        </a:rPr>
                        <a:t>14%</a:t>
                      </a:r>
                    </a:p>
                  </a:txBody>
                  <a:tcPr marL="91427" marR="91427" marT="46630" marB="46630" anchor="ctr">
                    <a:solidFill>
                      <a:schemeClr val="bg1">
                        <a:lumMod val="95000"/>
                      </a:schemeClr>
                    </a:solidFill>
                  </a:tcPr>
                </a:tc>
                <a:tc>
                  <a:txBody>
                    <a:bodyPr/>
                    <a:lstStyle/>
                    <a:p>
                      <a:pPr algn="l" rtl="0" fontAlgn="ctr"/>
                      <a:r>
                        <a:rPr lang="en-US" sz="1100" b="0" i="0" u="none" strike="noStrike" dirty="0">
                          <a:solidFill>
                            <a:schemeClr val="tx1"/>
                          </a:solidFill>
                          <a:effectLst/>
                          <a:latin typeface="Segoe UI" panose="020B0502040204020203" pitchFamily="34" charset="0"/>
                        </a:rPr>
                        <a:t>per product</a:t>
                      </a:r>
                    </a:p>
                  </a:txBody>
                  <a:tcPr marL="91427" marR="91427" marT="46630" marB="46630" anchor="ctr">
                    <a:solidFill>
                      <a:schemeClr val="bg1">
                        <a:lumMod val="95000"/>
                      </a:schemeClr>
                    </a:solidFill>
                  </a:tcPr>
                </a:tc>
                <a:tc>
                  <a:txBody>
                    <a:bodyPr/>
                    <a:lstStyle/>
                    <a:p>
                      <a:pPr algn="ctr" rtl="0" fontAlgn="ctr"/>
                      <a:r>
                        <a:rPr lang="en-US" sz="1100" b="0" i="0" u="none" strike="noStrike" dirty="0">
                          <a:solidFill>
                            <a:schemeClr val="tx1"/>
                          </a:solidFill>
                          <a:effectLst/>
                          <a:latin typeface="Segoe UI" panose="020B0502040204020203" pitchFamily="34" charset="0"/>
                        </a:rPr>
                        <a:t>50</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$1,050</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34%</a:t>
                      </a:r>
                    </a:p>
                  </a:txBody>
                  <a:tcPr marL="91427" marR="91427" marT="46630" marB="46630" anchor="ctr">
                    <a:solidFill>
                      <a:schemeClr val="bg1">
                        <a:lumMod val="95000"/>
                      </a:schemeClr>
                    </a:solidFill>
                  </a:tcPr>
                </a:tc>
                <a:tc>
                  <a:txBody>
                    <a:bodyPr/>
                    <a:lstStyle/>
                    <a:p>
                      <a:pPr algn="r" rtl="0" fontAlgn="ctr"/>
                      <a:r>
                        <a:rPr lang="en-US" sz="1100" b="0" i="0" u="none" strike="noStrike" dirty="0">
                          <a:solidFill>
                            <a:schemeClr val="tx1"/>
                          </a:solidFill>
                          <a:effectLst/>
                          <a:latin typeface="Segoe UI" panose="020B0502040204020203" pitchFamily="34" charset="0"/>
                        </a:rPr>
                        <a:t>$2,550</a:t>
                      </a:r>
                    </a:p>
                  </a:txBody>
                  <a:tcPr marL="91427" marR="91427" marT="46630" marB="46630" anchor="ctr">
                    <a:solidFill>
                      <a:schemeClr val="bg1">
                        <a:lumMod val="95000"/>
                      </a:schemeClr>
                    </a:solidFill>
                  </a:tcPr>
                </a:tc>
                <a:extLst>
                  <a:ext uri="{0D108BD9-81ED-4DB2-BD59-A6C34878D82A}">
                    <a16:rowId xmlns:a16="http://schemas.microsoft.com/office/drawing/2014/main" val="116922256"/>
                  </a:ext>
                </a:extLst>
              </a:tr>
              <a:tr h="264238">
                <a:tc vMerge="1">
                  <a:txBody>
                    <a:bodyPr/>
                    <a:lstStyle/>
                    <a:p>
                      <a:pPr algn="l" rtl="0" fontAlgn="ctr"/>
                      <a:endParaRPr lang="en-US" sz="1200" b="1" i="0" u="none" strike="noStrike" dirty="0">
                        <a:solidFill>
                          <a:schemeClr val="bg1"/>
                        </a:solidFill>
                        <a:effectLst/>
                        <a:latin typeface="Segoe UI" panose="020B0502040204020203" pitchFamily="34" charset="0"/>
                      </a:endParaRPr>
                    </a:p>
                  </a:txBody>
                  <a:tcPr marL="89642" marR="89642" anchor="ctr">
                    <a:solidFill>
                      <a:schemeClr val="accent2"/>
                    </a:solidFill>
                  </a:tcPr>
                </a:tc>
                <a:tc>
                  <a:txBody>
                    <a:bodyPr/>
                    <a:lstStyle/>
                    <a:p>
                      <a:pPr algn="l" rtl="0" fontAlgn="ctr"/>
                      <a:r>
                        <a:rPr lang="en-US" sz="1000" b="0" i="1" u="none" strike="noStrike" dirty="0">
                          <a:solidFill>
                            <a:srgbClr val="505050"/>
                          </a:solidFill>
                          <a:effectLst/>
                          <a:latin typeface="Segoe UI" panose="020B0502040204020203" pitchFamily="34" charset="0"/>
                        </a:rPr>
                        <a:t>Enterprise Mobility Suite</a:t>
                      </a:r>
                    </a:p>
                  </a:txBody>
                  <a:tcPr marL="91427" marR="91427" marT="46630" marB="46630" anchor="ctr">
                    <a:solidFill>
                      <a:schemeClr val="bg1">
                        <a:lumMod val="95000"/>
                      </a:schemeClr>
                    </a:solidFill>
                  </a:tcPr>
                </a:tc>
                <a:tc>
                  <a:txBody>
                    <a:bodyPr/>
                    <a:lstStyle/>
                    <a:p>
                      <a:pPr algn="r" rtl="0" fontAlgn="ctr">
                        <a:tabLst>
                          <a:tab pos="1031875" algn="l"/>
                        </a:tabLst>
                      </a:pPr>
                      <a:r>
                        <a:rPr lang="en-US" sz="1100" b="0" i="1" u="none" strike="noStrike" dirty="0">
                          <a:solidFill>
                            <a:srgbClr val="505050"/>
                          </a:solidFill>
                          <a:effectLst/>
                          <a:latin typeface="Segoe UI" panose="020B0502040204020203" pitchFamily="34" charset="0"/>
                        </a:rPr>
                        <a:t>14%</a:t>
                      </a:r>
                    </a:p>
                  </a:txBody>
                  <a:tcPr marL="91427" marR="91427" marT="46630" marB="46630" anchor="ctr">
                    <a:solidFill>
                      <a:schemeClr val="bg1">
                        <a:lumMod val="95000"/>
                      </a:schemeClr>
                    </a:solidFill>
                  </a:tcPr>
                </a:tc>
                <a:tc>
                  <a:txBody>
                    <a:bodyPr/>
                    <a:lstStyle/>
                    <a:p>
                      <a:pPr algn="l" rtl="0" fontAlgn="ctr"/>
                      <a:r>
                        <a:rPr lang="en-US" sz="1100" b="0" i="1" u="none" strike="noStrike" dirty="0">
                          <a:solidFill>
                            <a:schemeClr val="tx1"/>
                          </a:solidFill>
                          <a:effectLst/>
                          <a:latin typeface="Segoe UI" panose="020B0502040204020203" pitchFamily="34" charset="0"/>
                        </a:rPr>
                        <a:t>per product</a:t>
                      </a:r>
                    </a:p>
                  </a:txBody>
                  <a:tcPr marL="91427" marR="91427" marT="46630" marB="46630" anchor="ctr">
                    <a:solidFill>
                      <a:schemeClr val="bg1">
                        <a:lumMod val="95000"/>
                      </a:schemeClr>
                    </a:solidFill>
                  </a:tcPr>
                </a:tc>
                <a:tc>
                  <a:txBody>
                    <a:bodyPr/>
                    <a:lstStyle/>
                    <a:p>
                      <a:pPr algn="ctr" rtl="0" fontAlgn="ctr"/>
                      <a:r>
                        <a:rPr lang="en-US" sz="1100" b="0" i="1" u="none" strike="noStrike" dirty="0">
                          <a:solidFill>
                            <a:schemeClr val="tx1"/>
                          </a:solidFill>
                          <a:effectLst/>
                          <a:latin typeface="Segoe UI" panose="020B0502040204020203" pitchFamily="34" charset="0"/>
                        </a:rPr>
                        <a:t>50</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extLst>
                  <a:ext uri="{0D108BD9-81ED-4DB2-BD59-A6C34878D82A}">
                    <a16:rowId xmlns:a16="http://schemas.microsoft.com/office/drawing/2014/main" val="10003"/>
                  </a:ext>
                </a:extLst>
              </a:tr>
              <a:tr h="264238">
                <a:tc vMerge="1">
                  <a:txBody>
                    <a:bodyPr/>
                    <a:lstStyle/>
                    <a:p>
                      <a:pPr algn="l" rtl="0" fontAlgn="ctr"/>
                      <a:endParaRPr lang="en-US" sz="1200" b="1" i="0" u="none" strike="noStrike" dirty="0">
                        <a:solidFill>
                          <a:schemeClr val="bg1"/>
                        </a:solidFill>
                        <a:effectLst/>
                        <a:latin typeface="Segoe UI" panose="020B0502040204020203" pitchFamily="34" charset="0"/>
                      </a:endParaRPr>
                    </a:p>
                  </a:txBody>
                  <a:tcPr marL="89642" marR="89642" anchor="ctr">
                    <a:solidFill>
                      <a:schemeClr val="accent2"/>
                    </a:solidFill>
                  </a:tcPr>
                </a:tc>
                <a:tc>
                  <a:txBody>
                    <a:bodyPr/>
                    <a:lstStyle/>
                    <a:p>
                      <a:pPr algn="l" rtl="0" fontAlgn="ctr"/>
                      <a:r>
                        <a:rPr lang="en-US" sz="1000" b="0" i="1" u="none" strike="noStrike" dirty="0">
                          <a:solidFill>
                            <a:srgbClr val="505050"/>
                          </a:solidFill>
                          <a:effectLst/>
                          <a:latin typeface="Segoe UI" panose="020B0502040204020203" pitchFamily="34" charset="0"/>
                        </a:rPr>
                        <a:t>Dynamics CRM Online</a:t>
                      </a:r>
                    </a:p>
                  </a:txBody>
                  <a:tcPr marL="91427" marR="91427" marT="46630" marB="46630" anchor="ctr">
                    <a:solidFill>
                      <a:schemeClr val="bg1">
                        <a:lumMod val="95000"/>
                      </a:schemeClr>
                    </a:solidFill>
                  </a:tcPr>
                </a:tc>
                <a:tc>
                  <a:txBody>
                    <a:bodyPr/>
                    <a:lstStyle/>
                    <a:p>
                      <a:pPr algn="r" rtl="0" fontAlgn="ctr">
                        <a:tabLst>
                          <a:tab pos="1031875" algn="l"/>
                        </a:tabLst>
                      </a:pPr>
                      <a:r>
                        <a:rPr lang="en-US" sz="1100" b="0" i="1" u="none" strike="noStrike" dirty="0">
                          <a:solidFill>
                            <a:srgbClr val="505050"/>
                          </a:solidFill>
                          <a:effectLst/>
                          <a:latin typeface="Segoe UI" panose="020B0502040204020203" pitchFamily="34" charset="0"/>
                        </a:rPr>
                        <a:t>14%</a:t>
                      </a:r>
                    </a:p>
                  </a:txBody>
                  <a:tcPr marL="91427" marR="91427" marT="46630" marB="46630" anchor="ctr">
                    <a:solidFill>
                      <a:schemeClr val="bg1">
                        <a:lumMod val="95000"/>
                      </a:schemeClr>
                    </a:solidFill>
                  </a:tcPr>
                </a:tc>
                <a:tc>
                  <a:txBody>
                    <a:bodyPr/>
                    <a:lstStyle/>
                    <a:p>
                      <a:pPr algn="l" rtl="0" fontAlgn="ctr"/>
                      <a:r>
                        <a:rPr lang="en-US" sz="1100" b="0" i="1" u="none" strike="noStrike" dirty="0">
                          <a:solidFill>
                            <a:schemeClr val="tx1"/>
                          </a:solidFill>
                          <a:effectLst/>
                          <a:latin typeface="Segoe UI" panose="020B0502040204020203" pitchFamily="34" charset="0"/>
                        </a:rPr>
                        <a:t>per product</a:t>
                      </a:r>
                    </a:p>
                  </a:txBody>
                  <a:tcPr marL="91427" marR="91427" marT="46630" marB="46630" anchor="ctr">
                    <a:solidFill>
                      <a:schemeClr val="bg1">
                        <a:lumMod val="95000"/>
                      </a:schemeClr>
                    </a:solidFill>
                  </a:tcPr>
                </a:tc>
                <a:tc>
                  <a:txBody>
                    <a:bodyPr/>
                    <a:lstStyle/>
                    <a:p>
                      <a:pPr algn="ctr" rtl="0" fontAlgn="ctr"/>
                      <a:r>
                        <a:rPr lang="en-US" sz="1100" b="0" i="1" u="none" strike="noStrike" dirty="0">
                          <a:solidFill>
                            <a:schemeClr val="tx1"/>
                          </a:solidFill>
                          <a:effectLst/>
                          <a:latin typeface="Segoe UI" panose="020B0502040204020203" pitchFamily="34" charset="0"/>
                        </a:rPr>
                        <a:t>20</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tc>
                  <a:txBody>
                    <a:bodyPr/>
                    <a:lstStyle/>
                    <a:p>
                      <a:pPr algn="r" rtl="0" fontAlgn="ctr"/>
                      <a:r>
                        <a:rPr lang="en-US" sz="1100" b="0" i="1" u="none" strike="noStrike" dirty="0">
                          <a:solidFill>
                            <a:schemeClr val="tx1"/>
                          </a:solidFill>
                          <a:effectLst/>
                          <a:latin typeface="Segoe UI" panose="020B0502040204020203" pitchFamily="34" charset="0"/>
                        </a:rPr>
                        <a:t>new</a:t>
                      </a:r>
                    </a:p>
                  </a:txBody>
                  <a:tcPr marL="91427" marR="91427" marT="46630" marB="46630" anchor="ctr">
                    <a:solidFill>
                      <a:schemeClr val="bg1">
                        <a:lumMod val="95000"/>
                      </a:schemeClr>
                    </a:solidFill>
                  </a:tcPr>
                </a:tc>
                <a:extLst>
                  <a:ext uri="{0D108BD9-81ED-4DB2-BD59-A6C34878D82A}">
                    <a16:rowId xmlns:a16="http://schemas.microsoft.com/office/drawing/2014/main" val="3319580748"/>
                  </a:ext>
                </a:extLst>
              </a:tr>
              <a:tr h="435215">
                <a:tc>
                  <a:txBody>
                    <a:bodyPr/>
                    <a:lstStyle/>
                    <a:p>
                      <a:pPr algn="l" fontAlgn="ctr"/>
                      <a:r>
                        <a:rPr lang="en-US" sz="1200" u="none" strike="noStrike" dirty="0">
                          <a:effectLst/>
                        </a:rPr>
                        <a:t> </a:t>
                      </a:r>
                      <a:endParaRPr lang="en-US" sz="1200" b="0" i="0" u="none" strike="noStrike" dirty="0">
                        <a:solidFill>
                          <a:srgbClr val="000000"/>
                        </a:solidFill>
                        <a:effectLst/>
                        <a:latin typeface="Segoe UI" panose="020B0502040204020203" pitchFamily="34" charset="0"/>
                      </a:endParaRPr>
                    </a:p>
                  </a:txBody>
                  <a:tcPr marL="91427" marR="91427" marT="0" marB="0" anchor="ctr">
                    <a:noFill/>
                  </a:tcPr>
                </a:tc>
                <a:tc>
                  <a:txBody>
                    <a:bodyPr/>
                    <a:lstStyle/>
                    <a:p>
                      <a:pPr algn="l" fontAlgn="ctr"/>
                      <a:r>
                        <a:rPr lang="en-US" sz="1400" u="none" strike="noStrike" dirty="0">
                          <a:effectLst/>
                        </a:rPr>
                        <a:t> </a:t>
                      </a:r>
                      <a:endParaRPr lang="en-US" sz="1400" b="0" i="0" u="none" strike="noStrike" dirty="0">
                        <a:solidFill>
                          <a:srgbClr val="000000"/>
                        </a:solidFill>
                        <a:effectLst/>
                        <a:latin typeface="Segoe UI" panose="020B0502040204020203" pitchFamily="34" charset="0"/>
                      </a:endParaRPr>
                    </a:p>
                  </a:txBody>
                  <a:tcPr marL="91427" marR="91427" marT="0" marB="0" anchor="ctr">
                    <a:noFill/>
                  </a:tcPr>
                </a:tc>
                <a:tc>
                  <a:txBody>
                    <a:bodyPr/>
                    <a:lstStyle/>
                    <a:p>
                      <a:pPr algn="l" fontAlgn="ctr"/>
                      <a:r>
                        <a:rPr lang="en-US" sz="1400" u="none" strike="noStrike" dirty="0">
                          <a:effectLst/>
                        </a:rPr>
                        <a:t> </a:t>
                      </a:r>
                      <a:endParaRPr lang="en-US" sz="1400" b="0" i="0" u="none" strike="noStrike" dirty="0">
                        <a:solidFill>
                          <a:srgbClr val="000000"/>
                        </a:solidFill>
                        <a:effectLst/>
                        <a:latin typeface="Segoe UI" panose="020B0502040204020203" pitchFamily="34" charset="0"/>
                      </a:endParaRPr>
                    </a:p>
                  </a:txBody>
                  <a:tcPr marL="91427" marR="91427" marT="0" marB="0" anchor="ctr">
                    <a:noFill/>
                  </a:tcPr>
                </a:tc>
                <a:tc gridSpan="2">
                  <a:txBody>
                    <a:bodyPr/>
                    <a:lstStyle/>
                    <a:p>
                      <a:pPr algn="r"/>
                      <a:r>
                        <a:rPr lang="en-US" sz="1200" b="1" i="1" u="none" strike="noStrike" dirty="0">
                          <a:solidFill>
                            <a:schemeClr val="tx1"/>
                          </a:solidFill>
                          <a:effectLst/>
                          <a:latin typeface="Segoe UI" panose="020B0502040204020203" pitchFamily="34" charset="0"/>
                        </a:rPr>
                        <a:t>First year’s revenue, with</a:t>
                      </a:r>
                      <a:r>
                        <a:rPr lang="en-US" sz="1200" b="1" i="1" u="none" strike="noStrike" baseline="0" dirty="0">
                          <a:solidFill>
                            <a:schemeClr val="tx1"/>
                          </a:solidFill>
                          <a:effectLst/>
                          <a:latin typeface="Segoe UI" panose="020B0502040204020203" pitchFamily="34" charset="0"/>
                        </a:rPr>
                        <a:t> Incentives</a:t>
                      </a:r>
                      <a:endParaRPr lang="en-US" sz="1600" i="1" dirty="0">
                        <a:solidFill>
                          <a:schemeClr val="tx1"/>
                        </a:solidFill>
                      </a:endParaRPr>
                    </a:p>
                  </a:txBody>
                  <a:tcPr marL="91427" marR="91427" marT="0" marB="0" anchor="ctr">
                    <a:noFill/>
                  </a:tcPr>
                </a:tc>
                <a:tc hMerge="1">
                  <a:txBody>
                    <a:bodyPr/>
                    <a:lstStyle/>
                    <a:p>
                      <a:endParaRPr lang="en-US"/>
                    </a:p>
                  </a:txBody>
                  <a:tcPr marT="0" marB="0" anchor="ctr">
                    <a:noFill/>
                  </a:tcPr>
                </a:tc>
                <a:tc>
                  <a:txBody>
                    <a:bodyPr/>
                    <a:lstStyle/>
                    <a:p>
                      <a:pPr algn="r" rtl="0" fontAlgn="ct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algn="r" rtl="0" fontAlgn="ctr"/>
                      <a:r>
                        <a:rPr lang="en-US" sz="1200" b="1" i="0" u="none" strike="sngStrike" baseline="0" dirty="0">
                          <a:solidFill>
                            <a:schemeClr val="bg1"/>
                          </a:solidFill>
                          <a:effectLst/>
                          <a:latin typeface="Segoe UI" panose="020B0502040204020203" pitchFamily="34" charset="0"/>
                        </a:rPr>
                        <a:t>35%</a:t>
                      </a:r>
                      <a:br>
                        <a:rPr lang="en-US" sz="1200" b="1" i="0" u="none" strike="noStrike" dirty="0">
                          <a:solidFill>
                            <a:srgbClr val="FF0000"/>
                          </a:solidFill>
                          <a:effectLst/>
                          <a:latin typeface="Segoe UI" panose="020B0502040204020203" pitchFamily="34" charset="0"/>
                        </a:rPr>
                      </a:br>
                      <a:r>
                        <a:rPr lang="en-US" sz="1600" b="1" i="0" u="none" strike="noStrike" dirty="0">
                          <a:solidFill>
                            <a:schemeClr val="bg1"/>
                          </a:solidFill>
                          <a:effectLst/>
                          <a:latin typeface="Segoe UI" panose="020B0502040204020203" pitchFamily="34" charset="0"/>
                        </a:rPr>
                        <a:t>39%</a:t>
                      </a:r>
                      <a:endParaRPr lang="en-US" sz="1200" b="1" i="0" u="none" strike="noStrike" dirty="0">
                        <a:solidFill>
                          <a:schemeClr val="bg1"/>
                        </a:solidFill>
                        <a:effectLst/>
                        <a:latin typeface="Segoe UI" panose="020B0502040204020203" pitchFamily="34" charset="0"/>
                      </a:endParaRPr>
                    </a:p>
                  </a:txBody>
                  <a:tcPr marL="91427" marR="91427" marT="0" marB="0" anchor="ctr">
                    <a:solidFill>
                      <a:srgbClr val="0078D7"/>
                    </a:solidFill>
                  </a:tcPr>
                </a:tc>
                <a:tc>
                  <a:txBody>
                    <a:bodyPr/>
                    <a:lstStyle/>
                    <a:p>
                      <a:pPr marL="0" marR="0" indent="0" algn="r" defTabSz="914367" rtl="0" eaLnBrk="1" fontAlgn="ctr" latinLnBrk="0" hangingPunct="1">
                        <a:lnSpc>
                          <a:spcPct val="100000"/>
                        </a:lnSpc>
                        <a:spcBef>
                          <a:spcPts val="0"/>
                        </a:spcBef>
                        <a:spcAft>
                          <a:spcPts val="0"/>
                        </a:spcAft>
                        <a:buClrTx/>
                        <a:buSzTx/>
                        <a:buFontTx/>
                        <a:buNone/>
                        <a:tabLst/>
                        <a:defRPr/>
                      </a:pPr>
                      <a:r>
                        <a:rPr lang="en-US" sz="1600" b="1" i="0" u="none" strike="noStrike" dirty="0">
                          <a:solidFill>
                            <a:schemeClr val="bg1"/>
                          </a:solidFill>
                          <a:effectLst/>
                          <a:latin typeface="Segoe UI" panose="020B0502040204020203" pitchFamily="34" charset="0"/>
                        </a:rPr>
                        <a:t>+$1,550</a:t>
                      </a:r>
                    </a:p>
                  </a:txBody>
                  <a:tcPr marL="91427" marR="91427" marT="0" marB="0" anchor="ctr">
                    <a:solidFill>
                      <a:srgbClr val="0078D7"/>
                    </a:solidFill>
                  </a:tcPr>
                </a:tc>
                <a:extLst>
                  <a:ext uri="{0D108BD9-81ED-4DB2-BD59-A6C34878D82A}">
                    <a16:rowId xmlns:a16="http://schemas.microsoft.com/office/drawing/2014/main" val="1657411714"/>
                  </a:ext>
                </a:extLst>
              </a:tr>
            </a:tbl>
          </a:graphicData>
        </a:graphic>
      </p:graphicFrame>
    </p:spTree>
    <p:extLst>
      <p:ext uri="{BB962C8B-B14F-4D97-AF65-F5344CB8AC3E}">
        <p14:creationId xmlns:p14="http://schemas.microsoft.com/office/powerpoint/2010/main" val="14172286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Table 40"/>
          <p:cNvGraphicFramePr>
            <a:graphicFrameLocks noGrp="1"/>
          </p:cNvGraphicFramePr>
          <p:nvPr>
            <p:extLst/>
          </p:nvPr>
        </p:nvGraphicFramePr>
        <p:xfrm>
          <a:off x="1821081" y="362124"/>
          <a:ext cx="10614513" cy="6290985"/>
        </p:xfrm>
        <a:graphic>
          <a:graphicData uri="http://schemas.openxmlformats.org/drawingml/2006/table">
            <a:tbl>
              <a:tblPr bandRow="1">
                <a:noFill/>
                <a:effectLst/>
                <a:tableStyleId>{073A0DAA-6AF3-43AB-8588-CEC1D06C72B9}</a:tableStyleId>
              </a:tblPr>
              <a:tblGrid>
                <a:gridCol w="7236561">
                  <a:extLst>
                    <a:ext uri="{9D8B030D-6E8A-4147-A177-3AD203B41FA5}">
                      <a16:colId xmlns:a16="http://schemas.microsoft.com/office/drawing/2014/main" val="20000"/>
                    </a:ext>
                  </a:extLst>
                </a:gridCol>
                <a:gridCol w="1436705">
                  <a:extLst>
                    <a:ext uri="{9D8B030D-6E8A-4147-A177-3AD203B41FA5}">
                      <a16:colId xmlns:a16="http://schemas.microsoft.com/office/drawing/2014/main" val="20001"/>
                    </a:ext>
                  </a:extLst>
                </a:gridCol>
                <a:gridCol w="146094">
                  <a:extLst>
                    <a:ext uri="{9D8B030D-6E8A-4147-A177-3AD203B41FA5}">
                      <a16:colId xmlns:a16="http://schemas.microsoft.com/office/drawing/2014/main" val="20002"/>
                    </a:ext>
                  </a:extLst>
                </a:gridCol>
                <a:gridCol w="1438311">
                  <a:extLst>
                    <a:ext uri="{9D8B030D-6E8A-4147-A177-3AD203B41FA5}">
                      <a16:colId xmlns:a16="http://schemas.microsoft.com/office/drawing/2014/main" val="20003"/>
                    </a:ext>
                  </a:extLst>
                </a:gridCol>
                <a:gridCol w="356842">
                  <a:extLst>
                    <a:ext uri="{9D8B030D-6E8A-4147-A177-3AD203B41FA5}">
                      <a16:colId xmlns:a16="http://schemas.microsoft.com/office/drawing/2014/main" val="20004"/>
                    </a:ext>
                  </a:extLst>
                </a:gridCol>
              </a:tblGrid>
              <a:tr h="281084">
                <a:tc>
                  <a:txBody>
                    <a:bodyPr/>
                    <a:lstStyle/>
                    <a:p>
                      <a:pPr marL="0" marR="0" lvl="0" indent="0" algn="l" defTabSz="914363" rtl="0" eaLnBrk="1" fontAlgn="b" latinLnBrk="0" hangingPunct="1">
                        <a:lnSpc>
                          <a:spcPct val="100000"/>
                        </a:lnSpc>
                        <a:spcBef>
                          <a:spcPts val="0"/>
                        </a:spcBef>
                        <a:spcAft>
                          <a:spcPts val="0"/>
                        </a:spcAft>
                        <a:buClrTx/>
                        <a:buSzTx/>
                        <a:buFontTx/>
                        <a:buNone/>
                        <a:tabLst/>
                        <a:defRPr/>
                      </a:pPr>
                      <a:r>
                        <a:rPr lang="en-US" sz="1400" b="1" u="none" strike="noStrike" kern="1200" dirty="0">
                          <a:solidFill>
                            <a:schemeClr val="accent1"/>
                          </a:solidFill>
                          <a:effectLst/>
                          <a:latin typeface="+mn-lt"/>
                          <a:ea typeface="Segoe UI" pitchFamily="34" charset="0"/>
                          <a:cs typeface="Segoe UI" pitchFamily="34" charset="0"/>
                        </a:rPr>
                        <a:t>Enterprise-grade </a:t>
                      </a:r>
                      <a:r>
                        <a:rPr lang="en-US" sz="1400" b="1" u="none" strike="noStrike" kern="1200" baseline="0" dirty="0">
                          <a:solidFill>
                            <a:schemeClr val="accent1"/>
                          </a:solidFill>
                          <a:effectLst/>
                          <a:latin typeface="+mn-lt"/>
                          <a:ea typeface="Segoe UI" pitchFamily="34" charset="0"/>
                          <a:cs typeface="Segoe UI" pitchFamily="34" charset="0"/>
                        </a:rPr>
                        <a:t>security</a:t>
                      </a:r>
                      <a:endParaRPr lang="en-US" sz="1400" b="1" u="none" strike="noStrike" kern="1200" dirty="0">
                        <a:solidFill>
                          <a:schemeClr val="accent1"/>
                        </a:solidFill>
                        <a:effectLst/>
                        <a:latin typeface="+mn-lt"/>
                        <a:ea typeface="Segoe UI" pitchFamily="34" charset="0"/>
                        <a:cs typeface="Segoe UI" pitchFamily="34" charset="0"/>
                      </a:endParaRP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a:solidFill>
                            <a:schemeClr val="accent1"/>
                          </a:solidFill>
                          <a:effectLst/>
                          <a:latin typeface="+mn-lt"/>
                          <a:ea typeface="Segoe UI" pitchFamily="34" charset="0"/>
                          <a:cs typeface="Segoe UI" pitchFamily="34" charset="0"/>
                        </a:rPr>
                        <a:t>●</a:t>
                      </a: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3" rtl="0" eaLnBrk="1" fontAlgn="b" latinLnBrk="0" hangingPunct="1">
                        <a:lnSpc>
                          <a:spcPct val="100000"/>
                        </a:lnSpc>
                        <a:spcBef>
                          <a:spcPts val="0"/>
                        </a:spcBef>
                        <a:spcAft>
                          <a:spcPts val="0"/>
                        </a:spcAft>
                        <a:buClrTx/>
                        <a:buSzTx/>
                        <a:buFontTx/>
                        <a:buNone/>
                        <a:tabLst/>
                        <a:defRPr/>
                      </a:pPr>
                      <a:endParaRPr lang="en-US" sz="14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mn-ea"/>
                          <a:cs typeface="+mn-cs"/>
                        </a:rPr>
                        <a:t>Windows Hello*</a:t>
                      </a:r>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a:solidFill>
                            <a:schemeClr val="accent1"/>
                          </a:solidFill>
                          <a:effectLst/>
                          <a:latin typeface="+mn-lt"/>
                          <a:ea typeface="Segoe UI" pitchFamily="34" charset="0"/>
                          <a:cs typeface="Segoe UI" pitchFamily="34" charset="0"/>
                        </a:rPr>
                        <a:t>●</a:t>
                      </a: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01"/>
                  </a:ext>
                </a:extLst>
              </a:tr>
              <a:tr h="249079">
                <a:tc>
                  <a:txBody>
                    <a:bodyPr/>
                    <a:lstStyle/>
                    <a:p>
                      <a:pPr marL="228600" lvl="0" indent="0" algn="l" defTabSz="914363" rtl="0" eaLnBrk="1" fontAlgn="b" latinLnBrk="0" hangingPunct="1"/>
                      <a:r>
                        <a:rPr lang="en-US" sz="1200" b="0" u="none" strike="noStrike" kern="1200" baseline="0" dirty="0">
                          <a:solidFill>
                            <a:schemeClr val="bg1">
                              <a:lumMod val="65000"/>
                            </a:schemeClr>
                          </a:solidFill>
                          <a:effectLst/>
                          <a:latin typeface="+mn-lt"/>
                          <a:ea typeface="Segoe UI" pitchFamily="34" charset="0"/>
                          <a:cs typeface="Segoe UI" pitchFamily="34" charset="0"/>
                        </a:rPr>
                        <a:t>Windows Information Protection</a:t>
                      </a:r>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28600" lvl="0" indent="0" algn="ctr" defTabSz="914363" rtl="0" eaLnBrk="1" fontAlgn="b" latinLnBrk="0" hangingPunct="1"/>
                      <a:endParaRPr lang="en-US" sz="14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a:solidFill>
                            <a:schemeClr val="accent1"/>
                          </a:solidFill>
                          <a:effectLst/>
                          <a:latin typeface="+mn-lt"/>
                          <a:ea typeface="Segoe UI" pitchFamily="34" charset="0"/>
                          <a:cs typeface="Segoe UI" pitchFamily="34" charset="0"/>
                        </a:rPr>
                        <a:t>●</a:t>
                      </a: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28600" lvl="0" indent="0" algn="l" defTabSz="914363" rtl="0" eaLnBrk="1" fontAlgn="b" latinLnBrk="0" hangingPunct="1"/>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49079">
                <a:tc>
                  <a:txBody>
                    <a:bodyPr/>
                    <a:lstStyle/>
                    <a:p>
                      <a:pPr marL="341313" marR="0" indent="0">
                        <a:lnSpc>
                          <a:spcPct val="107000"/>
                        </a:lnSpc>
                        <a:spcBef>
                          <a:spcPts val="0"/>
                        </a:spcBef>
                        <a:spcAft>
                          <a:spcPts val="0"/>
                        </a:spcAft>
                      </a:pPr>
                      <a:r>
                        <a:rPr lang="en-US" sz="1200" b="0" u="none" strike="noStrike" kern="1200" baseline="0" dirty="0">
                          <a:solidFill>
                            <a:schemeClr val="bg1">
                              <a:lumMod val="65000"/>
                            </a:schemeClr>
                          </a:solidFill>
                          <a:effectLst/>
                          <a:latin typeface="+mn-lt"/>
                          <a:ea typeface="Segoe UI" pitchFamily="34" charset="0"/>
                          <a:cs typeface="Segoe UI" pitchFamily="34" charset="0"/>
                        </a:rPr>
                        <a:t>BitLocker</a:t>
                      </a:r>
                    </a:p>
                  </a:txBody>
                  <a:tcPr marL="69905" marR="6990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341313" marR="0" indent="0" algn="ctr">
                        <a:lnSpc>
                          <a:spcPct val="107000"/>
                        </a:lnSpc>
                        <a:spcBef>
                          <a:spcPts val="0"/>
                        </a:spcBef>
                        <a:spcAft>
                          <a:spcPts val="0"/>
                        </a:spcAft>
                      </a:pPr>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a:solidFill>
                            <a:schemeClr val="accent1"/>
                          </a:solidFill>
                          <a:effectLst/>
                          <a:latin typeface="+mn-lt"/>
                          <a:ea typeface="Segoe UI" pitchFamily="34" charset="0"/>
                          <a:cs typeface="Segoe UI" pitchFamily="34" charset="0"/>
                        </a:rPr>
                        <a:t>●</a:t>
                      </a: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341313" marR="0" indent="0">
                        <a:lnSpc>
                          <a:spcPct val="107000"/>
                        </a:lnSpc>
                        <a:spcBef>
                          <a:spcPts val="0"/>
                        </a:spcBef>
                        <a:spcAft>
                          <a:spcPts val="0"/>
                        </a:spcAft>
                      </a:pPr>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03"/>
                  </a:ext>
                </a:extLst>
              </a:tr>
              <a:tr h="249079">
                <a:tc>
                  <a:txBody>
                    <a:bodyPr/>
                    <a:lstStyle/>
                    <a:p>
                      <a:pPr marL="341313" marR="0" indent="0">
                        <a:lnSpc>
                          <a:spcPct val="107000"/>
                        </a:lnSpc>
                        <a:spcBef>
                          <a:spcPts val="0"/>
                        </a:spcBef>
                        <a:spcAft>
                          <a:spcPts val="0"/>
                        </a:spcAft>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Credential Guard</a:t>
                      </a:r>
                    </a:p>
                  </a:txBody>
                  <a:tcPr marL="69905" marR="6990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tx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1313" marR="0" indent="0" algn="ctr">
                        <a:lnSpc>
                          <a:spcPct val="107000"/>
                        </a:lnSpc>
                        <a:spcBef>
                          <a:spcPts val="0"/>
                        </a:spcBef>
                        <a:spcAft>
                          <a:spcPts val="0"/>
                        </a:spcAft>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1313" marR="0" indent="0">
                        <a:lnSpc>
                          <a:spcPct val="107000"/>
                        </a:lnSpc>
                        <a:spcBef>
                          <a:spcPts val="0"/>
                        </a:spcBef>
                        <a:spcAft>
                          <a:spcPts val="0"/>
                        </a:spcAft>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249079">
                <a:tc>
                  <a:txBody>
                    <a:bodyPr/>
                    <a:lstStyle/>
                    <a:p>
                      <a:pPr marL="341313" marR="0" indent="0">
                        <a:lnSpc>
                          <a:spcPct val="107000"/>
                        </a:lnSpc>
                        <a:spcBef>
                          <a:spcPts val="0"/>
                        </a:spcBef>
                        <a:spcAft>
                          <a:spcPts val="0"/>
                        </a:spcAft>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Device Guard</a:t>
                      </a:r>
                    </a:p>
                  </a:txBody>
                  <a:tcPr marL="69905" marR="6990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tx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341313" marR="0" indent="0" algn="ctr">
                        <a:lnSpc>
                          <a:spcPct val="107000"/>
                        </a:lnSpc>
                        <a:spcBef>
                          <a:spcPts val="0"/>
                        </a:spcBef>
                        <a:spcAft>
                          <a:spcPts val="0"/>
                        </a:spcAft>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341313" marR="0" indent="0">
                        <a:lnSpc>
                          <a:spcPct val="107000"/>
                        </a:lnSpc>
                        <a:spcBef>
                          <a:spcPts val="0"/>
                        </a:spcBef>
                        <a:spcAft>
                          <a:spcPts val="0"/>
                        </a:spcAft>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08"/>
                  </a:ext>
                </a:extLst>
              </a:tr>
              <a:tr h="249079">
                <a:tc>
                  <a:txBody>
                    <a:bodyPr/>
                    <a:lstStyle/>
                    <a:p>
                      <a:pPr marL="341313" marR="0" indent="0">
                        <a:lnSpc>
                          <a:spcPct val="107000"/>
                        </a:lnSpc>
                        <a:spcBef>
                          <a:spcPts val="0"/>
                        </a:spcBef>
                        <a:spcAft>
                          <a:spcPts val="0"/>
                        </a:spcAft>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AppLocker Management</a:t>
                      </a:r>
                    </a:p>
                  </a:txBody>
                  <a:tcPr marL="69905" marR="6990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tx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1313" marR="0" indent="0" algn="ctr">
                        <a:lnSpc>
                          <a:spcPct val="107000"/>
                        </a:lnSpc>
                        <a:spcBef>
                          <a:spcPts val="0"/>
                        </a:spcBef>
                        <a:spcAft>
                          <a:spcPts val="0"/>
                        </a:spcAft>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1313" marR="0" indent="0">
                        <a:lnSpc>
                          <a:spcPct val="107000"/>
                        </a:lnSpc>
                        <a:spcBef>
                          <a:spcPts val="0"/>
                        </a:spcBef>
                        <a:spcAft>
                          <a:spcPts val="0"/>
                        </a:spcAft>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249079">
                <a:tc>
                  <a:txBody>
                    <a:bodyPr/>
                    <a:lstStyle/>
                    <a:p>
                      <a:pPr marL="341313" marR="0" indent="0">
                        <a:lnSpc>
                          <a:spcPct val="107000"/>
                        </a:lnSpc>
                        <a:spcBef>
                          <a:spcPts val="0"/>
                        </a:spcBef>
                        <a:spcAft>
                          <a:spcPts val="0"/>
                        </a:spcAft>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Managed User Experience</a:t>
                      </a:r>
                    </a:p>
                  </a:txBody>
                  <a:tcPr marL="69905" marR="6990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tx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341313" marR="0" indent="0" algn="ctr">
                        <a:lnSpc>
                          <a:spcPct val="107000"/>
                        </a:lnSpc>
                        <a:spcBef>
                          <a:spcPts val="0"/>
                        </a:spcBef>
                        <a:spcAft>
                          <a:spcPts val="0"/>
                        </a:spcAft>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341313" marR="0" indent="0">
                        <a:lnSpc>
                          <a:spcPct val="107000"/>
                        </a:lnSpc>
                        <a:spcBef>
                          <a:spcPts val="0"/>
                        </a:spcBef>
                        <a:spcAft>
                          <a:spcPts val="0"/>
                        </a:spcAft>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11"/>
                  </a:ext>
                </a:extLst>
              </a:tr>
              <a:tr h="281084">
                <a:tc>
                  <a:txBody>
                    <a:bodyPr/>
                    <a:lstStyle/>
                    <a:p>
                      <a:pPr marL="0" marR="0" lvl="0" indent="0" algn="l" defTabSz="914363" rtl="0" eaLnBrk="1" fontAlgn="b" latinLnBrk="0" hangingPunct="1">
                        <a:lnSpc>
                          <a:spcPct val="100000"/>
                        </a:lnSpc>
                        <a:spcBef>
                          <a:spcPts val="0"/>
                        </a:spcBef>
                        <a:spcAft>
                          <a:spcPts val="0"/>
                        </a:spcAft>
                        <a:buClrTx/>
                        <a:buSzTx/>
                        <a:buFontTx/>
                        <a:buNone/>
                        <a:tabLst/>
                        <a:defRPr/>
                      </a:pPr>
                      <a:r>
                        <a:rPr lang="en-US" sz="1400" b="1" u="none" strike="noStrike" kern="1200" dirty="0">
                          <a:solidFill>
                            <a:schemeClr val="accent1"/>
                          </a:solidFill>
                          <a:effectLst/>
                          <a:latin typeface="+mn-lt"/>
                          <a:ea typeface="Segoe UI" pitchFamily="34" charset="0"/>
                          <a:cs typeface="Segoe UI" pitchFamily="34" charset="0"/>
                        </a:rPr>
                        <a:t>Deployment flexibility and enhanced controls</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3" rtl="0" eaLnBrk="1" fontAlgn="b" latinLnBrk="0" hangingPunct="1">
                        <a:lnSpc>
                          <a:spcPct val="100000"/>
                        </a:lnSpc>
                        <a:spcBef>
                          <a:spcPts val="0"/>
                        </a:spcBef>
                        <a:spcAft>
                          <a:spcPts val="0"/>
                        </a:spcAft>
                        <a:buClrTx/>
                        <a:buSzTx/>
                        <a:buFontTx/>
                        <a:buNone/>
                        <a:tabLst/>
                        <a:defRPr/>
                      </a:pPr>
                      <a:endParaRPr lang="en-US" sz="14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dirty="0">
                          <a:solidFill>
                            <a:schemeClr val="bg1">
                              <a:lumMod val="65000"/>
                            </a:schemeClr>
                          </a:solidFill>
                          <a:effectLst/>
                          <a:latin typeface="+mn-lt"/>
                          <a:ea typeface="Segoe UI" pitchFamily="34" charset="0"/>
                          <a:cs typeface="Segoe UI" pitchFamily="34" charset="0"/>
                        </a:rPr>
                        <a:t>Dynamic Provisioning</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dirty="0">
                          <a:solidFill>
                            <a:schemeClr val="bg1">
                              <a:lumMod val="65000"/>
                            </a:schemeClr>
                          </a:solidFill>
                          <a:effectLst/>
                          <a:latin typeface="+mn-lt"/>
                          <a:ea typeface="Segoe UI" pitchFamily="34" charset="0"/>
                          <a:cs typeface="Segoe UI" pitchFamily="34" charset="0"/>
                        </a:rPr>
                        <a:t>Current</a:t>
                      </a:r>
                      <a:r>
                        <a:rPr lang="en-US" sz="1200" b="0" u="none" strike="noStrike" kern="1200" baseline="0" dirty="0">
                          <a:solidFill>
                            <a:schemeClr val="bg1">
                              <a:lumMod val="65000"/>
                            </a:schemeClr>
                          </a:solidFill>
                          <a:effectLst/>
                          <a:latin typeface="+mn-lt"/>
                          <a:ea typeface="Segoe UI" pitchFamily="34" charset="0"/>
                          <a:cs typeface="Segoe UI" pitchFamily="34" charset="0"/>
                        </a:rPr>
                        <a:t> Branch for Business</a:t>
                      </a:r>
                      <a:endParaRPr lang="en-US" sz="1200" b="0" u="none" strike="noStrike" kern="1200" dirty="0">
                        <a:solidFill>
                          <a:schemeClr val="bg1">
                            <a:lumMod val="65000"/>
                          </a:schemeClr>
                        </a:solidFill>
                        <a:effectLst/>
                        <a:latin typeface="+mn-lt"/>
                        <a:ea typeface="Segoe UI" pitchFamily="34" charset="0"/>
                        <a:cs typeface="Segoe UI" pitchFamily="34" charset="0"/>
                      </a:endParaRP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i="0" u="none" strike="noStrike" kern="1200" dirty="0">
                          <a:solidFill>
                            <a:schemeClr val="bg1">
                              <a:lumMod val="65000"/>
                            </a:schemeClr>
                          </a:solidFill>
                          <a:effectLst/>
                          <a:latin typeface="+mn-lt"/>
                          <a:ea typeface="Segoe UI" pitchFamily="34" charset="0"/>
                          <a:cs typeface="Segoe UI" pitchFamily="34" charset="0"/>
                        </a:rPr>
                        <a:t>Mobile Device Management</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i="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i="0" u="none" strike="noStrike" kern="12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22"/>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mn-ea"/>
                          <a:cs typeface="+mn-cs"/>
                        </a:rPr>
                        <a:t>Azure Active Directory Domain Join</a:t>
                      </a:r>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3000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23"/>
                  </a:ext>
                </a:extLst>
              </a:tr>
              <a:tr h="249079">
                <a:tc>
                  <a:txBody>
                    <a:bodyPr/>
                    <a:lstStyle/>
                    <a:p>
                      <a:pPr marL="233363" lvl="0" indent="0" algn="l" defTabSz="914363" rtl="0" eaLnBrk="1" fontAlgn="b" latinLnBrk="0" hangingPunct="1"/>
                      <a:r>
                        <a:rPr lang="en-US" sz="1200" b="0" u="none" strike="noStrike" kern="1200" baseline="0" dirty="0">
                          <a:solidFill>
                            <a:schemeClr val="bg1">
                              <a:lumMod val="65000"/>
                            </a:schemeClr>
                          </a:solidFill>
                          <a:effectLst/>
                          <a:latin typeface="+mn-lt"/>
                          <a:ea typeface="Segoe UI" pitchFamily="34" charset="0"/>
                          <a:cs typeface="Segoe UI" pitchFamily="34" charset="0"/>
                        </a:rPr>
                        <a:t>Domain Join and Group Policy</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lvl="0" indent="0" algn="ctr" defTabSz="914363" rtl="0" eaLnBrk="1" fontAlgn="b" latinLnBrk="0" hangingPunct="1"/>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lvl="0" indent="0" algn="l" defTabSz="914363" rtl="0" eaLnBrk="1" fontAlgn="b" latinLnBrk="0" hangingPunct="1"/>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24"/>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Segoe UI" pitchFamily="34" charset="0"/>
                          <a:cs typeface="Segoe UI Semibold" panose="020B0702040204020203" pitchFamily="34" charset="0"/>
                        </a:rPr>
                        <a:t>Windows Store for Business</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bg1">
                            <a:lumMod val="65000"/>
                          </a:schemeClr>
                        </a:solidFill>
                        <a:effectLst/>
                        <a:latin typeface="+mn-lt"/>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bg1">
                            <a:lumMod val="65000"/>
                          </a:schemeClr>
                        </a:solidFill>
                        <a:effectLst/>
                        <a:latin typeface="+mn-lt"/>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25"/>
                  </a:ext>
                </a:extLst>
              </a:tr>
              <a:tr h="249079">
                <a:tc>
                  <a:txBody>
                    <a:bodyPr/>
                    <a:lstStyle/>
                    <a:p>
                      <a:pPr marL="233363" lvl="0" indent="0" algn="l" defTabSz="914363" rtl="0" eaLnBrk="1" fontAlgn="b" latinLnBrk="0" hangingPunct="1"/>
                      <a:r>
                        <a:rPr lang="en-US" sz="1200" b="0" u="none" strike="noStrike" kern="1200" baseline="0" dirty="0">
                          <a:solidFill>
                            <a:schemeClr val="bg1">
                              <a:lumMod val="65000"/>
                            </a:schemeClr>
                          </a:solidFill>
                          <a:effectLst/>
                          <a:latin typeface="+mn-lt"/>
                          <a:ea typeface="Segoe UI" pitchFamily="34" charset="0"/>
                          <a:cs typeface="Segoe UI" pitchFamily="34" charset="0"/>
                        </a:rPr>
                        <a:t>Windows Update</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lvl="0" indent="0" algn="ctr" defTabSz="914363" rtl="0" eaLnBrk="1" fontAlgn="b" latinLnBrk="0" hangingPunct="1"/>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lvl="0" indent="0" algn="l" defTabSz="914363" rtl="0" eaLnBrk="1" fontAlgn="b" latinLnBrk="0" hangingPunct="1"/>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26"/>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Segoe UI" pitchFamily="34" charset="0"/>
                          <a:cs typeface="Segoe UI" pitchFamily="34" charset="0"/>
                        </a:rPr>
                        <a:t>Windows Update for Business</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27"/>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Segoe UI" pitchFamily="34" charset="0"/>
                          <a:cs typeface="Segoe UI" pitchFamily="34" charset="0"/>
                        </a:rPr>
                        <a:t>Client Hyper-V</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28"/>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bg1">
                              <a:lumMod val="65000"/>
                            </a:schemeClr>
                          </a:solidFill>
                          <a:effectLst/>
                          <a:latin typeface="+mn-lt"/>
                          <a:ea typeface="Segoe UI" pitchFamily="34" charset="0"/>
                          <a:cs typeface="Segoe UI" pitchFamily="34" charset="0"/>
                        </a:rPr>
                        <a:t>Remote Desktop</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tx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bg1">
                            <a:lumMod val="65000"/>
                          </a:schemeClr>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29"/>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App-V</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30"/>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UE-V</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31"/>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Branch Cache</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32"/>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Direct Access</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33"/>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Telemetry</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3175"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34"/>
                  </a:ext>
                </a:extLst>
              </a:tr>
              <a:tr h="249079">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r>
                        <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COIN</a:t>
                      </a:r>
                    </a:p>
                  </a:txBody>
                  <a:tcPr marL="186362"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endParaRPr lang="en-US" sz="1600" b="1" u="none" strike="noStrike" kern="1200" dirty="0">
                        <a:solidFill>
                          <a:schemeClr val="accent1"/>
                        </a:solidFill>
                        <a:effectLst/>
                        <a:latin typeface="+mn-lt"/>
                        <a:ea typeface="Segoe UI" pitchFamily="34" charset="0"/>
                        <a:cs typeface="Segoe UI"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ctr" defTabSz="914363" rtl="0" eaLnBrk="1" fontAlgn="b" latinLnBrk="0" hangingPunct="1">
                        <a:lnSpc>
                          <a:spcPct val="100000"/>
                        </a:lnSpc>
                        <a:spcBef>
                          <a:spcPts val="0"/>
                        </a:spcBef>
                        <a:spcAft>
                          <a:spcPts val="0"/>
                        </a:spcAft>
                        <a:buClrTx/>
                        <a:buSzTx/>
                        <a:buFontTx/>
                        <a:buNone/>
                        <a:tabLst/>
                        <a:defRPr/>
                      </a:pPr>
                      <a:endParaRPr lang="en-US" sz="14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3" rtl="0" eaLnBrk="1" fontAlgn="b" latinLnBrk="0" hangingPunct="1">
                        <a:lnSpc>
                          <a:spcPct val="100000"/>
                        </a:lnSpc>
                        <a:spcBef>
                          <a:spcPts val="0"/>
                        </a:spcBef>
                        <a:spcAft>
                          <a:spcPts val="0"/>
                        </a:spcAft>
                        <a:buClrTx/>
                        <a:buSzTx/>
                        <a:buFontTx/>
                        <a:buNone/>
                        <a:tabLst/>
                        <a:defRPr/>
                      </a:pPr>
                      <a:r>
                        <a:rPr lang="en-US" sz="1600" b="1" u="none" strike="noStrike" kern="1200" dirty="0">
                          <a:solidFill>
                            <a:schemeClr val="accent1"/>
                          </a:solidFill>
                          <a:effectLst/>
                          <a:latin typeface="+mn-lt"/>
                          <a:ea typeface="Segoe UI" pitchFamily="34" charset="0"/>
                          <a:cs typeface="Segoe UI" pitchFamily="34" charset="0"/>
                        </a:rPr>
                        <a:t>●</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2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bg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35"/>
                  </a:ext>
                </a:extLst>
              </a:tr>
            </a:tbl>
          </a:graphicData>
        </a:graphic>
      </p:graphicFrame>
      <p:sp>
        <p:nvSpPr>
          <p:cNvPr id="4" name="Rectangle 3"/>
          <p:cNvSpPr/>
          <p:nvPr/>
        </p:nvSpPr>
        <p:spPr bwMode="auto">
          <a:xfrm>
            <a:off x="2647" y="1984"/>
            <a:ext cx="1818435" cy="69925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p:cNvSpPr>
            <a:spLocks noGrp="1"/>
          </p:cNvSpPr>
          <p:nvPr>
            <p:ph type="title"/>
          </p:nvPr>
        </p:nvSpPr>
        <p:spPr>
          <a:xfrm rot="16200000">
            <a:off x="-2721512" y="2957993"/>
            <a:ext cx="6473037" cy="917184"/>
          </a:xfrm>
        </p:spPr>
        <p:txBody>
          <a:bodyPr/>
          <a:lstStyle/>
          <a:p>
            <a:pPr algn="r"/>
            <a:r>
              <a:rPr lang="en-US" sz="5397" dirty="0">
                <a:solidFill>
                  <a:schemeClr val="bg1"/>
                </a:solidFill>
              </a:rPr>
              <a:t>Additional protection, flexibility, and control</a:t>
            </a:r>
          </a:p>
        </p:txBody>
      </p:sp>
      <p:sp>
        <p:nvSpPr>
          <p:cNvPr id="43" name="Rectangle 42"/>
          <p:cNvSpPr/>
          <p:nvPr/>
        </p:nvSpPr>
        <p:spPr bwMode="auto">
          <a:xfrm>
            <a:off x="9051756" y="1"/>
            <a:ext cx="1448792" cy="344883"/>
          </a:xfrm>
          <a:prstGeom prst="rect">
            <a:avLst/>
          </a:prstGeom>
          <a:solidFill>
            <a:schemeClr val="bg1">
              <a:lumMod val="65000"/>
            </a:schemeClr>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428" b="1" dirty="0">
                <a:solidFill>
                  <a:srgbClr val="FFFFFF"/>
                </a:solidFill>
              </a:rPr>
              <a:t>Pro</a:t>
            </a:r>
          </a:p>
        </p:txBody>
      </p:sp>
      <p:sp>
        <p:nvSpPr>
          <p:cNvPr id="44" name="Rectangle 43"/>
          <p:cNvSpPr/>
          <p:nvPr/>
        </p:nvSpPr>
        <p:spPr bwMode="auto">
          <a:xfrm>
            <a:off x="10628964" y="1"/>
            <a:ext cx="1448792" cy="344883"/>
          </a:xfrm>
          <a:prstGeom prst="rect">
            <a:avLst/>
          </a:prstGeom>
          <a:solidFill>
            <a:schemeClr val="accent1"/>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428" b="1" dirty="0">
                <a:solidFill>
                  <a:srgbClr val="FFFFFF"/>
                </a:solidFill>
              </a:rPr>
              <a:t>Enterprise</a:t>
            </a:r>
          </a:p>
        </p:txBody>
      </p:sp>
      <p:sp>
        <p:nvSpPr>
          <p:cNvPr id="64" name="TextBox 63"/>
          <p:cNvSpPr txBox="1"/>
          <p:nvPr/>
        </p:nvSpPr>
        <p:spPr>
          <a:xfrm>
            <a:off x="6231637" y="6670345"/>
            <a:ext cx="6203956" cy="329598"/>
          </a:xfrm>
          <a:prstGeom prst="rect">
            <a:avLst/>
          </a:prstGeom>
          <a:noFill/>
        </p:spPr>
        <p:txBody>
          <a:bodyPr wrap="square" lIns="93260" tIns="93260" rIns="93260" bIns="93260" rtlCol="0">
            <a:spAutoFit/>
          </a:bodyPr>
          <a:lstStyle/>
          <a:p>
            <a:pPr algn="r">
              <a:lnSpc>
                <a:spcPct val="90000"/>
              </a:lnSpc>
              <a:spcAft>
                <a:spcPts val="612"/>
              </a:spcAft>
            </a:pPr>
            <a:r>
              <a:rPr lang="en-US" sz="1020" dirty="0">
                <a:gradFill>
                  <a:gsLst>
                    <a:gs pos="2917">
                      <a:srgbClr val="505050"/>
                    </a:gs>
                    <a:gs pos="30000">
                      <a:srgbClr val="505050"/>
                    </a:gs>
                  </a:gsLst>
                  <a:lin ang="5400000" scaled="0"/>
                </a:gradFill>
              </a:rPr>
              <a:t>* Windows Hello requires specialized biometric hardware</a:t>
            </a:r>
          </a:p>
        </p:txBody>
      </p:sp>
    </p:spTree>
    <p:extLst>
      <p:ext uri="{BB962C8B-B14F-4D97-AF65-F5344CB8AC3E}">
        <p14:creationId xmlns:p14="http://schemas.microsoft.com/office/powerpoint/2010/main" val="300581088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6477970" y="747369"/>
            <a:ext cx="1448792" cy="5709610"/>
          </a:xfrm>
          <a:prstGeom prst="rect">
            <a:avLst/>
          </a:prstGeom>
          <a:solidFill>
            <a:schemeClr val="tx1">
              <a:alpha val="9000"/>
            </a:schemeClr>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endParaRPr lang="en-US" sz="1428" b="1" dirty="0">
              <a:solidFill>
                <a:srgbClr val="0078D7"/>
              </a:solidFill>
            </a:endParaRPr>
          </a:p>
        </p:txBody>
      </p:sp>
      <p:sp>
        <p:nvSpPr>
          <p:cNvPr id="40" name="Rectangle 39"/>
          <p:cNvSpPr/>
          <p:nvPr/>
        </p:nvSpPr>
        <p:spPr bwMode="auto">
          <a:xfrm>
            <a:off x="8047670" y="747369"/>
            <a:ext cx="2199033" cy="5709610"/>
          </a:xfrm>
          <a:prstGeom prst="rect">
            <a:avLst/>
          </a:prstGeom>
          <a:solidFill>
            <a:schemeClr val="tx1">
              <a:alpha val="9000"/>
            </a:schemeClr>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endParaRPr lang="en-US" sz="1428" b="1" dirty="0">
              <a:solidFill>
                <a:srgbClr val="0078D7"/>
              </a:solidFill>
            </a:endParaRPr>
          </a:p>
        </p:txBody>
      </p:sp>
      <p:sp>
        <p:nvSpPr>
          <p:cNvPr id="65" name="Rectangle 64"/>
          <p:cNvSpPr/>
          <p:nvPr/>
        </p:nvSpPr>
        <p:spPr bwMode="auto">
          <a:xfrm>
            <a:off x="4913716" y="747369"/>
            <a:ext cx="1448792" cy="5709610"/>
          </a:xfrm>
          <a:prstGeom prst="rect">
            <a:avLst/>
          </a:prstGeom>
          <a:solidFill>
            <a:schemeClr val="tx1">
              <a:alpha val="9000"/>
            </a:schemeClr>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a:p>
            <a:pPr algn="ctr" defTabSz="905647" fontAlgn="base"/>
            <a:endParaRPr lang="en-US" sz="1428" b="1" dirty="0">
              <a:solidFill>
                <a:srgbClr val="0078D7"/>
              </a:solidFill>
            </a:endParaRPr>
          </a:p>
        </p:txBody>
      </p:sp>
      <p:sp>
        <p:nvSpPr>
          <p:cNvPr id="105" name="Rectangle 104"/>
          <p:cNvSpPr/>
          <p:nvPr/>
        </p:nvSpPr>
        <p:spPr bwMode="auto">
          <a:xfrm>
            <a:off x="10346129" y="747369"/>
            <a:ext cx="2089463" cy="5709610"/>
          </a:xfrm>
          <a:prstGeom prst="rect">
            <a:avLst/>
          </a:prstGeom>
          <a:solidFill>
            <a:schemeClr val="tx1">
              <a:alpha val="9000"/>
            </a:schemeClr>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endParaRPr lang="en-US" sz="1428" b="1" dirty="0">
              <a:solidFill>
                <a:srgbClr val="0078D7"/>
              </a:solidFill>
            </a:endParaRPr>
          </a:p>
        </p:txBody>
      </p:sp>
      <p:graphicFrame>
        <p:nvGraphicFramePr>
          <p:cNvPr id="41" name="Table 40"/>
          <p:cNvGraphicFramePr>
            <a:graphicFrameLocks noGrp="1"/>
          </p:cNvGraphicFramePr>
          <p:nvPr>
            <p:extLst/>
          </p:nvPr>
        </p:nvGraphicFramePr>
        <p:xfrm>
          <a:off x="1821082" y="900066"/>
          <a:ext cx="10606904" cy="5556912"/>
        </p:xfrm>
        <a:graphic>
          <a:graphicData uri="http://schemas.openxmlformats.org/drawingml/2006/table">
            <a:tbl>
              <a:tblPr bandRow="1">
                <a:noFill/>
                <a:effectLst/>
                <a:tableStyleId>{073A0DAA-6AF3-43AB-8588-CEC1D06C72B9}</a:tableStyleId>
              </a:tblPr>
              <a:tblGrid>
                <a:gridCol w="3101873">
                  <a:extLst>
                    <a:ext uri="{9D8B030D-6E8A-4147-A177-3AD203B41FA5}">
                      <a16:colId xmlns:a16="http://schemas.microsoft.com/office/drawing/2014/main" val="20000"/>
                    </a:ext>
                  </a:extLst>
                </a:gridCol>
                <a:gridCol w="1496051">
                  <a:extLst>
                    <a:ext uri="{9D8B030D-6E8A-4147-A177-3AD203B41FA5}">
                      <a16:colId xmlns:a16="http://schemas.microsoft.com/office/drawing/2014/main" val="20001"/>
                    </a:ext>
                  </a:extLst>
                </a:gridCol>
                <a:gridCol w="1619103">
                  <a:extLst>
                    <a:ext uri="{9D8B030D-6E8A-4147-A177-3AD203B41FA5}">
                      <a16:colId xmlns:a16="http://schemas.microsoft.com/office/drawing/2014/main" val="20002"/>
                    </a:ext>
                  </a:extLst>
                </a:gridCol>
                <a:gridCol w="2299126">
                  <a:extLst>
                    <a:ext uri="{9D8B030D-6E8A-4147-A177-3AD203B41FA5}">
                      <a16:colId xmlns:a16="http://schemas.microsoft.com/office/drawing/2014/main" val="20003"/>
                    </a:ext>
                  </a:extLst>
                </a:gridCol>
                <a:gridCol w="2090751">
                  <a:extLst>
                    <a:ext uri="{9D8B030D-6E8A-4147-A177-3AD203B41FA5}">
                      <a16:colId xmlns:a16="http://schemas.microsoft.com/office/drawing/2014/main" val="20004"/>
                    </a:ext>
                  </a:extLst>
                </a:gridCol>
              </a:tblGrid>
              <a:tr h="694614">
                <a:tc>
                  <a:txBody>
                    <a:bodyPr/>
                    <a:lstStyle/>
                    <a:p>
                      <a:pPr marL="1588" marR="0" indent="0">
                        <a:lnSpc>
                          <a:spcPct val="107000"/>
                        </a:lnSpc>
                        <a:spcBef>
                          <a:spcPts val="0"/>
                        </a:spcBef>
                        <a:spcAft>
                          <a:spcPts val="0"/>
                        </a:spcAft>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Credential Guard</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367" rtl="0" eaLnBrk="1" latinLnBrk="0" hangingPunct="1">
                        <a:lnSpc>
                          <a:spcPct val="107000"/>
                        </a:lnSpc>
                        <a:spcBef>
                          <a:spcPts val="0"/>
                        </a:spcBef>
                        <a:spcAft>
                          <a:spcPts val="0"/>
                        </a:spcAft>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367" rtl="0" eaLnBrk="1" latinLnBrk="0" hangingPunct="1">
                        <a:lnSpc>
                          <a:spcPct val="107000"/>
                        </a:lnSpc>
                        <a:spcBef>
                          <a:spcPts val="0"/>
                        </a:spcBef>
                        <a:spcAft>
                          <a:spcPts val="0"/>
                        </a:spcAft>
                      </a:pP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1600" b="1" kern="1200" noProof="0" dirty="0">
                          <a:solidFill>
                            <a:schemeClr val="accent1"/>
                          </a:solidFill>
                          <a:latin typeface="+mn-lt"/>
                          <a:ea typeface="+mn-ea"/>
                          <a:cs typeface="+mn-cs"/>
                        </a:rPr>
                        <a:t>Modern PCs*</a:t>
                      </a:r>
                      <a:br>
                        <a:rPr lang="en-US" sz="1600" b="1" kern="1200" noProof="0" dirty="0">
                          <a:solidFill>
                            <a:schemeClr val="accent1"/>
                          </a:solidFill>
                          <a:latin typeface="+mn-lt"/>
                          <a:ea typeface="+mn-ea"/>
                          <a:cs typeface="+mn-cs"/>
                        </a:rPr>
                      </a:br>
                      <a:r>
                        <a:rPr kumimoji="0" lang="en-US" sz="900" b="0" i="0" u="none" strike="noStrike" kern="120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rPr>
                        <a:t>TPM 1.2 or greater recommended</a:t>
                      </a: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1400" kern="1200" dirty="0">
                        <a:gradFill>
                          <a:gsLst>
                            <a:gs pos="2917">
                              <a:schemeClr val="tx1"/>
                            </a:gs>
                            <a:gs pos="30000">
                              <a:schemeClr val="tx1"/>
                            </a:gs>
                          </a:gsLst>
                          <a:lin ang="5400000" scaled="0"/>
                        </a:gradFill>
                        <a:latin typeface="+mn-lt"/>
                        <a:ea typeface="+mn-ea"/>
                        <a:cs typeface="+mn-cs"/>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694614">
                <a:tc>
                  <a:txBody>
                    <a:bodyPr/>
                    <a:lstStyle/>
                    <a:p>
                      <a:pPr marL="1588" marR="0" indent="0">
                        <a:lnSpc>
                          <a:spcPct val="107000"/>
                        </a:lnSpc>
                        <a:spcBef>
                          <a:spcPts val="0"/>
                        </a:spcBef>
                        <a:spcAft>
                          <a:spcPts val="0"/>
                        </a:spcAft>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Device Guard</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indent="0" algn="ctr" defTabSz="914367" rtl="0" eaLnBrk="1" fontAlgn="auto"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indent="0" algn="ctr" defTabSz="914367" rtl="0" eaLnBrk="1" fontAlgn="auto"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r>
                        <a:rPr lang="en-US" sz="1800" b="0" u="none" strike="noStrike" kern="1200" baseline="3000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3000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78D7"/>
                          </a:solidFill>
                          <a:effectLst/>
                          <a:uLnTx/>
                          <a:uFillTx/>
                          <a:latin typeface="+mn-lt"/>
                          <a:ea typeface="+mn-ea"/>
                          <a:cs typeface="+mn-cs"/>
                        </a:rPr>
                        <a:t>Modern PCs*</a:t>
                      </a:r>
                      <a:br>
                        <a:rPr kumimoji="0" lang="en-US" sz="1600" b="1" i="0" u="none" strike="noStrike" kern="1200" cap="none" spc="0" normalizeH="0" baseline="0" noProof="0" dirty="0">
                          <a:ln>
                            <a:noFill/>
                          </a:ln>
                          <a:solidFill>
                            <a:srgbClr val="0078D7"/>
                          </a:solidFill>
                          <a:effectLst/>
                          <a:uLnTx/>
                          <a:uFillTx/>
                          <a:latin typeface="+mn-lt"/>
                          <a:ea typeface="+mn-ea"/>
                          <a:cs typeface="+mn-cs"/>
                        </a:rPr>
                      </a:br>
                      <a:r>
                        <a:rPr kumimoji="0" lang="en-US" sz="900" b="0" i="0" u="none" strike="noStrike" kern="1200" cap="none" spc="0" normalizeH="0" baseline="0" noProof="0" dirty="0">
                          <a:ln>
                            <a:noFill/>
                          </a:ln>
                          <a:gradFill>
                            <a:gsLst>
                              <a:gs pos="2917">
                                <a:srgbClr val="505050"/>
                              </a:gs>
                              <a:gs pos="30000">
                                <a:srgbClr val="505050"/>
                              </a:gs>
                            </a:gsLst>
                            <a:lin ang="5400000" scaled="0"/>
                          </a:gradFill>
                          <a:effectLst/>
                          <a:uLnTx/>
                          <a:uFillTx/>
                          <a:latin typeface="+mn-lt"/>
                          <a:ea typeface="+mn-ea"/>
                          <a:cs typeface="+mn-cs"/>
                        </a:rPr>
                        <a:t>IOMMU (VT-d) required</a:t>
                      </a: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r>
                        <a:rPr lang="en-US" sz="1200" kern="1200" dirty="0">
                          <a:gradFill>
                            <a:gsLst>
                              <a:gs pos="2917">
                                <a:schemeClr val="tx1"/>
                              </a:gs>
                              <a:gs pos="30000">
                                <a:schemeClr val="tx1"/>
                              </a:gs>
                            </a:gsLst>
                            <a:lin ang="5400000" scaled="0"/>
                          </a:gradFill>
                          <a:latin typeface="+mn-lt"/>
                          <a:ea typeface="+mn-ea"/>
                          <a:cs typeface="+mn-cs"/>
                        </a:rPr>
                        <a:t>All apps in environment must be signed</a:t>
                      </a: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4902"/>
                      </a:srgbClr>
                    </a:solidFill>
                  </a:tcPr>
                </a:tc>
                <a:extLst>
                  <a:ext uri="{0D108BD9-81ED-4DB2-BD59-A6C34878D82A}">
                    <a16:rowId xmlns:a16="http://schemas.microsoft.com/office/drawing/2014/main" val="10008"/>
                  </a:ext>
                </a:extLst>
              </a:tr>
              <a:tr h="694614">
                <a:tc>
                  <a:txBody>
                    <a:bodyPr/>
                    <a:lstStyle/>
                    <a:p>
                      <a:pPr marL="1588" marR="0" indent="0">
                        <a:lnSpc>
                          <a:spcPct val="107000"/>
                        </a:lnSpc>
                        <a:spcBef>
                          <a:spcPts val="0"/>
                        </a:spcBef>
                        <a:spcAft>
                          <a:spcPts val="0"/>
                        </a:spcAft>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AppLocker Management</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367" rtl="0" eaLnBrk="1" latinLnBrk="0" hangingPunct="1">
                        <a:lnSpc>
                          <a:spcPct val="107000"/>
                        </a:lnSpc>
                        <a:spcBef>
                          <a:spcPts val="0"/>
                        </a:spcBef>
                        <a:spcAft>
                          <a:spcPts val="0"/>
                        </a:spcAft>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367" rtl="0" eaLnBrk="1" latinLnBrk="0" hangingPunct="1">
                        <a:lnSpc>
                          <a:spcPct val="107000"/>
                        </a:lnSpc>
                        <a:spcBef>
                          <a:spcPts val="0"/>
                        </a:spcBef>
                        <a:spcAft>
                          <a:spcPts val="0"/>
                        </a:spcAft>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 </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41313" marR="0" indent="0">
                        <a:lnSpc>
                          <a:spcPct val="107000"/>
                        </a:lnSpc>
                        <a:spcBef>
                          <a:spcPts val="0"/>
                        </a:spcBef>
                        <a:spcAft>
                          <a:spcPts val="0"/>
                        </a:spcAft>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1200" kern="1200" dirty="0">
                        <a:gradFill>
                          <a:gsLst>
                            <a:gs pos="2917">
                              <a:schemeClr val="tx1"/>
                            </a:gs>
                            <a:gs pos="30000">
                              <a:schemeClr val="tx1"/>
                            </a:gs>
                          </a:gsLst>
                          <a:lin ang="5400000" scaled="0"/>
                        </a:gradFill>
                        <a:latin typeface="+mn-lt"/>
                        <a:ea typeface="+mn-ea"/>
                        <a:cs typeface="+mn-cs"/>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694614">
                <a:tc>
                  <a:txBody>
                    <a:bodyPr/>
                    <a:lstStyle/>
                    <a:p>
                      <a:pPr marL="1588" marR="0" indent="0">
                        <a:lnSpc>
                          <a:spcPct val="107000"/>
                        </a:lnSpc>
                        <a:spcBef>
                          <a:spcPts val="0"/>
                        </a:spcBef>
                        <a:spcAft>
                          <a:spcPts val="0"/>
                        </a:spcAft>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Managed User Experience</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alpha val="15000"/>
                      </a:schemeClr>
                    </a:solidFill>
                  </a:tcPr>
                </a:tc>
                <a:tc>
                  <a:txBody>
                    <a:bodyPr/>
                    <a:lstStyle/>
                    <a:p>
                      <a:pPr marL="0" marR="0" indent="0" algn="ctr" defTabSz="914367" rtl="0" eaLnBrk="1" latinLnBrk="0" hangingPunct="1">
                        <a:lnSpc>
                          <a:spcPct val="107000"/>
                        </a:lnSpc>
                        <a:spcBef>
                          <a:spcPts val="0"/>
                        </a:spcBef>
                        <a:spcAft>
                          <a:spcPts val="0"/>
                        </a:spcAft>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alpha val="15000"/>
                      </a:schemeClr>
                    </a:solidFill>
                  </a:tcPr>
                </a:tc>
                <a:tc>
                  <a:txBody>
                    <a:bodyPr/>
                    <a:lstStyle/>
                    <a:p>
                      <a:pPr marL="0" marR="0" indent="0" algn="ctr" defTabSz="914367" rtl="0" eaLnBrk="1" latinLnBrk="0" hangingPunct="1">
                        <a:lnSpc>
                          <a:spcPct val="107000"/>
                        </a:lnSpc>
                        <a:spcBef>
                          <a:spcPts val="0"/>
                        </a:spcBef>
                        <a:spcAft>
                          <a:spcPts val="0"/>
                        </a:spcAft>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 </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alpha val="15000"/>
                      </a:schemeClr>
                    </a:solidFill>
                  </a:tcPr>
                </a:tc>
                <a:tc>
                  <a:txBody>
                    <a:bodyPr/>
                    <a:lstStyle/>
                    <a:p>
                      <a:pPr marL="341313" marR="0" indent="0">
                        <a:lnSpc>
                          <a:spcPct val="107000"/>
                        </a:lnSpc>
                        <a:spcBef>
                          <a:spcPts val="0"/>
                        </a:spcBef>
                        <a:spcAft>
                          <a:spcPts val="0"/>
                        </a:spcAft>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alpha val="1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1200" kern="1200" dirty="0">
                        <a:gradFill>
                          <a:gsLst>
                            <a:gs pos="2917">
                              <a:schemeClr val="tx1"/>
                            </a:gs>
                            <a:gs pos="30000">
                              <a:schemeClr val="tx1"/>
                            </a:gs>
                          </a:gsLst>
                          <a:lin ang="5400000" scaled="0"/>
                        </a:gradFill>
                        <a:latin typeface="+mn-lt"/>
                        <a:ea typeface="+mn-ea"/>
                        <a:cs typeface="+mn-cs"/>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alpha val="15000"/>
                      </a:schemeClr>
                    </a:solidFill>
                  </a:tcPr>
                </a:tc>
                <a:extLst>
                  <a:ext uri="{0D108BD9-81ED-4DB2-BD59-A6C34878D82A}">
                    <a16:rowId xmlns:a16="http://schemas.microsoft.com/office/drawing/2014/main" val="10011"/>
                  </a:ext>
                </a:extLst>
              </a:tr>
              <a:tr h="694614">
                <a:tc>
                  <a:txBody>
                    <a:bodyPr/>
                    <a:lstStyle/>
                    <a:p>
                      <a:pPr marL="1588" marR="0" lvl="0" indent="0" algn="l" defTabSz="914363" rtl="0" eaLnBrk="1" fontAlgn="b" latinLnBrk="0" hangingPunct="1">
                        <a:lnSpc>
                          <a:spcPct val="100000"/>
                        </a:lnSpc>
                        <a:spcBef>
                          <a:spcPts val="0"/>
                        </a:spcBef>
                        <a:spcAft>
                          <a:spcPts val="0"/>
                        </a:spcAft>
                        <a:buClrTx/>
                        <a:buSzTx/>
                        <a:buFontTx/>
                        <a:buNone/>
                        <a:tabLst/>
                        <a:defRPr/>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App-V</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kern="1200" dirty="0">
                          <a:gradFill>
                            <a:gsLst>
                              <a:gs pos="2917">
                                <a:schemeClr val="tx1"/>
                              </a:gs>
                              <a:gs pos="30000">
                                <a:schemeClr val="tx1"/>
                              </a:gs>
                            </a:gsLst>
                            <a:lin ang="5400000" scaled="0"/>
                          </a:gradFill>
                          <a:latin typeface="+mn-lt"/>
                          <a:ea typeface="+mn-ea"/>
                          <a:cs typeface="+mn-cs"/>
                        </a:rPr>
                        <a:t>App-V streaming server</a:t>
                      </a: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30"/>
                  </a:ext>
                </a:extLst>
              </a:tr>
              <a:tr h="694614">
                <a:tc>
                  <a:txBody>
                    <a:bodyPr/>
                    <a:lstStyle/>
                    <a:p>
                      <a:pPr marL="1588" marR="0" lvl="0" indent="0" algn="l" defTabSz="914363" rtl="0" eaLnBrk="1" fontAlgn="b" latinLnBrk="0" hangingPunct="1">
                        <a:lnSpc>
                          <a:spcPct val="100000"/>
                        </a:lnSpc>
                        <a:spcBef>
                          <a:spcPts val="0"/>
                        </a:spcBef>
                        <a:spcAft>
                          <a:spcPts val="0"/>
                        </a:spcAft>
                        <a:buClrTx/>
                        <a:buSzTx/>
                        <a:buFontTx/>
                        <a:buNone/>
                        <a:tabLst/>
                        <a:defRPr/>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UE-V</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lang="en-US" sz="1200" kern="1200" dirty="0">
                        <a:gradFill>
                          <a:gsLst>
                            <a:gs pos="2917">
                              <a:schemeClr val="tx1"/>
                            </a:gs>
                            <a:gs pos="30000">
                              <a:schemeClr val="tx1"/>
                            </a:gs>
                          </a:gsLst>
                          <a:lin ang="5400000" scaled="0"/>
                        </a:gradFill>
                        <a:latin typeface="+mn-lt"/>
                        <a:ea typeface="+mn-ea"/>
                        <a:cs typeface="+mn-cs"/>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extLst>
                  <a:ext uri="{0D108BD9-81ED-4DB2-BD59-A6C34878D82A}">
                    <a16:rowId xmlns:a16="http://schemas.microsoft.com/office/drawing/2014/main" val="10031"/>
                  </a:ext>
                </a:extLst>
              </a:tr>
              <a:tr h="694614">
                <a:tc>
                  <a:txBody>
                    <a:bodyPr/>
                    <a:lstStyle/>
                    <a:p>
                      <a:pPr marL="1588" marR="0" lvl="0" indent="0" algn="l" defTabSz="914363" rtl="0" eaLnBrk="1" fontAlgn="b" latinLnBrk="0" hangingPunct="1">
                        <a:lnSpc>
                          <a:spcPct val="100000"/>
                        </a:lnSpc>
                        <a:spcBef>
                          <a:spcPts val="0"/>
                        </a:spcBef>
                        <a:spcAft>
                          <a:spcPts val="0"/>
                        </a:spcAft>
                        <a:buClrTx/>
                        <a:buSzTx/>
                        <a:buFontTx/>
                        <a:buNone/>
                        <a:tabLst/>
                        <a:defRPr/>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Branch Cache</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lang="en-US" sz="1200" kern="1200" dirty="0">
                        <a:gradFill>
                          <a:gsLst>
                            <a:gs pos="2917">
                              <a:schemeClr val="tx1"/>
                            </a:gs>
                            <a:gs pos="30000">
                              <a:schemeClr val="tx1"/>
                            </a:gs>
                          </a:gsLst>
                          <a:lin ang="5400000" scaled="0"/>
                        </a:gradFill>
                        <a:latin typeface="+mn-lt"/>
                        <a:ea typeface="+mn-ea"/>
                        <a:cs typeface="+mn-cs"/>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32"/>
                  </a:ext>
                </a:extLst>
              </a:tr>
              <a:tr h="694614">
                <a:tc>
                  <a:txBody>
                    <a:bodyPr/>
                    <a:lstStyle/>
                    <a:p>
                      <a:pPr marL="1588" marR="0" lvl="0" indent="0" algn="l" defTabSz="914363" rtl="0" eaLnBrk="1" fontAlgn="b" latinLnBrk="0" hangingPunct="1">
                        <a:lnSpc>
                          <a:spcPct val="100000"/>
                        </a:lnSpc>
                        <a:spcBef>
                          <a:spcPts val="0"/>
                        </a:spcBef>
                        <a:spcAft>
                          <a:spcPts val="0"/>
                        </a:spcAft>
                        <a:buClrTx/>
                        <a:buSzTx/>
                        <a:buFontTx/>
                        <a:buNone/>
                        <a:tabLst/>
                        <a:defRPr/>
                      </a:pPr>
                      <a:r>
                        <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rPr>
                        <a:t>Direct Access</a:t>
                      </a:r>
                    </a:p>
                  </a:txBody>
                  <a:tcPr marL="186521"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r>
                        <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sym typeface="Wingdings" panose="05000000000000000000" pitchFamily="2" charset="2"/>
                        </a:rPr>
                        <a:t></a:t>
                      </a: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ctr" defTabSz="914367" rtl="0" eaLnBrk="1" fontAlgn="b" latinLnBrk="0" hangingPunct="1">
                        <a:lnSpc>
                          <a:spcPct val="107000"/>
                        </a:lnSpc>
                        <a:spcBef>
                          <a:spcPts val="0"/>
                        </a:spcBef>
                        <a:spcAft>
                          <a:spcPts val="0"/>
                        </a:spcAft>
                        <a:buClrTx/>
                        <a:buSzTx/>
                        <a:buFontTx/>
                        <a:buNone/>
                        <a:tabLst/>
                        <a:defRPr/>
                      </a:pPr>
                      <a:endParaRPr lang="en-US" sz="1800" b="0" u="none" strike="noStrike" kern="1200" baseline="0" dirty="0">
                        <a:solidFill>
                          <a:schemeClr val="tx2"/>
                        </a:solidFill>
                        <a:effectLst/>
                        <a:latin typeface="Segoe UI Semibold" panose="020B0702040204020203" pitchFamily="34" charset="0"/>
                        <a:ea typeface="Segoe UI" pitchFamily="34" charset="0"/>
                        <a:cs typeface="Segoe UI Semibold" panose="020B0702040204020203" pitchFamily="34" charset="0"/>
                      </a:endParaRPr>
                    </a:p>
                  </a:txBody>
                  <a:tcPr marL="93260" marR="9326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233363" marR="0" lvl="0" indent="0" algn="l" defTabSz="914363" rtl="0" eaLnBrk="1" fontAlgn="b" latinLnBrk="0" hangingPunct="1">
                        <a:lnSpc>
                          <a:spcPct val="100000"/>
                        </a:lnSpc>
                        <a:spcBef>
                          <a:spcPts val="0"/>
                        </a:spcBef>
                        <a:spcAft>
                          <a:spcPts val="0"/>
                        </a:spcAft>
                        <a:buClrTx/>
                        <a:buSzTx/>
                        <a:buFontTx/>
                        <a:buNone/>
                        <a:tabLst/>
                        <a:defRPr/>
                      </a:pPr>
                      <a:endParaRPr lang="en-US" sz="1800" b="0" u="none" strike="noStrike" kern="1200" baseline="0" dirty="0">
                        <a:solidFill>
                          <a:schemeClr val="tx1"/>
                        </a:solidFill>
                        <a:effectLst/>
                        <a:latin typeface="Segoe UI Semibold" panose="020B0702040204020203" pitchFamily="34" charset="0"/>
                        <a:ea typeface="Segoe UI" pitchFamily="34" charset="0"/>
                        <a:cs typeface="Segoe UI Semibold" panose="020B0702040204020203" pitchFamily="34" charset="0"/>
                      </a:endParaRP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kern="1200" dirty="0">
                          <a:gradFill>
                            <a:gsLst>
                              <a:gs pos="2917">
                                <a:schemeClr val="tx1"/>
                              </a:gs>
                              <a:gs pos="30000">
                                <a:schemeClr val="tx1"/>
                              </a:gs>
                            </a:gsLst>
                            <a:lin ang="5400000" scaled="0"/>
                          </a:gradFill>
                          <a:latin typeface="+mn-lt"/>
                          <a:ea typeface="+mn-ea"/>
                          <a:cs typeface="+mn-cs"/>
                        </a:rPr>
                        <a:t>Remote access server</a:t>
                      </a:r>
                    </a:p>
                  </a:txBody>
                  <a:tcPr marL="186521" marR="186521"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A6A6A6">
                        <a:alpha val="15000"/>
                      </a:srgbClr>
                    </a:solidFill>
                  </a:tcPr>
                </a:tc>
                <a:extLst>
                  <a:ext uri="{0D108BD9-81ED-4DB2-BD59-A6C34878D82A}">
                    <a16:rowId xmlns:a16="http://schemas.microsoft.com/office/drawing/2014/main" val="10033"/>
                  </a:ext>
                </a:extLst>
              </a:tr>
            </a:tbl>
          </a:graphicData>
        </a:graphic>
      </p:graphicFrame>
      <p:sp>
        <p:nvSpPr>
          <p:cNvPr id="4" name="Rectangle 3"/>
          <p:cNvSpPr/>
          <p:nvPr/>
        </p:nvSpPr>
        <p:spPr bwMode="auto">
          <a:xfrm>
            <a:off x="2647" y="1984"/>
            <a:ext cx="1818435" cy="699254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itle 1"/>
          <p:cNvSpPr>
            <a:spLocks noGrp="1"/>
          </p:cNvSpPr>
          <p:nvPr>
            <p:ph type="title"/>
          </p:nvPr>
        </p:nvSpPr>
        <p:spPr>
          <a:xfrm rot="16200000">
            <a:off x="-2721512" y="2957993"/>
            <a:ext cx="6473037" cy="917184"/>
          </a:xfrm>
        </p:spPr>
        <p:txBody>
          <a:bodyPr/>
          <a:lstStyle/>
          <a:p>
            <a:pPr algn="r"/>
            <a:r>
              <a:rPr lang="en-US" sz="4896" dirty="0">
                <a:solidFill>
                  <a:schemeClr val="bg1"/>
                </a:solidFill>
              </a:rPr>
              <a:t>Enterprise Edition: Additional Requirements</a:t>
            </a:r>
          </a:p>
        </p:txBody>
      </p:sp>
      <p:sp>
        <p:nvSpPr>
          <p:cNvPr id="43" name="Rectangle 42"/>
          <p:cNvSpPr/>
          <p:nvPr/>
        </p:nvSpPr>
        <p:spPr bwMode="auto">
          <a:xfrm>
            <a:off x="6477970" y="403522"/>
            <a:ext cx="1448792" cy="484241"/>
          </a:xfrm>
          <a:prstGeom prst="rect">
            <a:avLst/>
          </a:prstGeom>
          <a:solidFill>
            <a:schemeClr val="tx2"/>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224" b="1" dirty="0">
                <a:solidFill>
                  <a:srgbClr val="FFFFFF"/>
                </a:solidFill>
              </a:rPr>
              <a:t>MDM Solution</a:t>
            </a:r>
          </a:p>
        </p:txBody>
      </p:sp>
      <p:sp>
        <p:nvSpPr>
          <p:cNvPr id="44" name="Rectangle 43"/>
          <p:cNvSpPr/>
          <p:nvPr/>
        </p:nvSpPr>
        <p:spPr bwMode="auto">
          <a:xfrm>
            <a:off x="8047670" y="403522"/>
            <a:ext cx="2199033" cy="484241"/>
          </a:xfrm>
          <a:prstGeom prst="rect">
            <a:avLst/>
          </a:prstGeom>
          <a:solidFill>
            <a:schemeClr val="accent1"/>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224" b="1" dirty="0">
                <a:solidFill>
                  <a:srgbClr val="FFFFFF"/>
                </a:solidFill>
              </a:rPr>
              <a:t>Device Hardware Requirements</a:t>
            </a:r>
          </a:p>
        </p:txBody>
      </p:sp>
      <p:sp>
        <p:nvSpPr>
          <p:cNvPr id="67" name="Rectangle 66"/>
          <p:cNvSpPr/>
          <p:nvPr/>
        </p:nvSpPr>
        <p:spPr bwMode="auto">
          <a:xfrm>
            <a:off x="4913716" y="403522"/>
            <a:ext cx="1448792" cy="484241"/>
          </a:xfrm>
          <a:prstGeom prst="rect">
            <a:avLst/>
          </a:prstGeom>
          <a:solidFill>
            <a:schemeClr val="tx2"/>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224" b="1" dirty="0">
                <a:solidFill>
                  <a:srgbClr val="FFFFFF"/>
                </a:solidFill>
              </a:rPr>
              <a:t>Active Directory</a:t>
            </a:r>
          </a:p>
        </p:txBody>
      </p:sp>
      <p:sp>
        <p:nvSpPr>
          <p:cNvPr id="93" name="TextBox 92"/>
          <p:cNvSpPr txBox="1"/>
          <p:nvPr/>
        </p:nvSpPr>
        <p:spPr>
          <a:xfrm>
            <a:off x="6160398" y="2422586"/>
            <a:ext cx="491173" cy="444501"/>
          </a:xfrm>
          <a:prstGeom prst="rect">
            <a:avLst/>
          </a:prstGeom>
          <a:solidFill>
            <a:schemeClr val="bg1"/>
          </a:solidFill>
        </p:spPr>
        <p:txBody>
          <a:bodyPr wrap="square" lIns="93260" tIns="93260" rIns="93260" bIns="93260" rtlCol="0">
            <a:spAutoFit/>
          </a:bodyPr>
          <a:lstStyle/>
          <a:p>
            <a:pPr algn="ctr">
              <a:spcAft>
                <a:spcPts val="612"/>
              </a:spcAft>
            </a:pPr>
            <a:r>
              <a:rPr lang="en-US" sz="1632" b="1" dirty="0">
                <a:solidFill>
                  <a:srgbClr val="0078D7"/>
                </a:solidFill>
              </a:rPr>
              <a:t>OR</a:t>
            </a:r>
          </a:p>
        </p:txBody>
      </p:sp>
      <p:sp>
        <p:nvSpPr>
          <p:cNvPr id="104" name="TextBox 103"/>
          <p:cNvSpPr txBox="1"/>
          <p:nvPr/>
        </p:nvSpPr>
        <p:spPr>
          <a:xfrm>
            <a:off x="6160398" y="3114118"/>
            <a:ext cx="491173" cy="444501"/>
          </a:xfrm>
          <a:prstGeom prst="rect">
            <a:avLst/>
          </a:prstGeom>
          <a:solidFill>
            <a:schemeClr val="bg1"/>
          </a:solidFill>
        </p:spPr>
        <p:txBody>
          <a:bodyPr wrap="square" lIns="93260" tIns="93260" rIns="93260" bIns="93260" rtlCol="0">
            <a:spAutoFit/>
          </a:bodyPr>
          <a:lstStyle/>
          <a:p>
            <a:pPr algn="ctr">
              <a:spcAft>
                <a:spcPts val="612"/>
              </a:spcAft>
            </a:pPr>
            <a:r>
              <a:rPr lang="en-US" sz="1632" b="1" dirty="0">
                <a:solidFill>
                  <a:srgbClr val="0078D7"/>
                </a:solidFill>
              </a:rPr>
              <a:t>OR</a:t>
            </a:r>
          </a:p>
        </p:txBody>
      </p:sp>
      <p:sp>
        <p:nvSpPr>
          <p:cNvPr id="106" name="Rectangle 105"/>
          <p:cNvSpPr/>
          <p:nvPr/>
        </p:nvSpPr>
        <p:spPr bwMode="auto">
          <a:xfrm>
            <a:off x="10346130" y="403522"/>
            <a:ext cx="2089463" cy="484241"/>
          </a:xfrm>
          <a:prstGeom prst="rect">
            <a:avLst/>
          </a:prstGeom>
          <a:solidFill>
            <a:schemeClr val="accent1"/>
          </a:solidFill>
          <a:ln w="9525" cap="flat" cmpd="sng" algn="ctr">
            <a:noFill/>
            <a:prstDash val="solid"/>
            <a:round/>
            <a:headEnd type="none" w="med" len="med"/>
            <a:tailEnd type="none" w="med" len="med"/>
          </a:ln>
          <a:effectLst/>
        </p:spPr>
        <p:txBody>
          <a:bodyPr vert="horz" wrap="square" lIns="93181" tIns="93181" rIns="93181" bIns="93181" numCol="1" rtlCol="0" anchor="ctr" anchorCtr="0" compatLnSpc="1">
            <a:prstTxWarp prst="textNoShape">
              <a:avLst/>
            </a:prstTxWarp>
            <a:noAutofit/>
          </a:bodyPr>
          <a:lstStyle/>
          <a:p>
            <a:pPr algn="ctr" defTabSz="905647" fontAlgn="base"/>
            <a:r>
              <a:rPr lang="en-US" sz="1224" b="1" dirty="0">
                <a:solidFill>
                  <a:srgbClr val="FFFFFF"/>
                </a:solidFill>
              </a:rPr>
              <a:t>Other Requirements</a:t>
            </a:r>
          </a:p>
        </p:txBody>
      </p:sp>
      <p:sp>
        <p:nvSpPr>
          <p:cNvPr id="2" name="Rectangle 1"/>
          <p:cNvSpPr/>
          <p:nvPr/>
        </p:nvSpPr>
        <p:spPr>
          <a:xfrm>
            <a:off x="2101524" y="6471225"/>
            <a:ext cx="10132918" cy="446397"/>
          </a:xfrm>
          <a:prstGeom prst="rect">
            <a:avLst/>
          </a:prstGeom>
        </p:spPr>
        <p:txBody>
          <a:bodyPr wrap="square">
            <a:spAutoFit/>
          </a:bodyPr>
          <a:lstStyle/>
          <a:p>
            <a:r>
              <a:rPr lang="en-US" sz="1122" dirty="0">
                <a:gradFill>
                  <a:gsLst>
                    <a:gs pos="2917">
                      <a:srgbClr val="505050"/>
                    </a:gs>
                    <a:gs pos="30000">
                      <a:srgbClr val="505050"/>
                    </a:gs>
                  </a:gsLst>
                  <a:lin ang="5400000" scaled="0"/>
                </a:gradFill>
              </a:rPr>
              <a:t>†</a:t>
            </a:r>
            <a:r>
              <a:rPr lang="en-US" sz="1122" dirty="0">
                <a:solidFill>
                  <a:srgbClr val="505050"/>
                </a:solidFill>
              </a:rPr>
              <a:t>Configurable Code Integrity (CCI) can be managed via MDM, Hyper-V requires Group Policy</a:t>
            </a:r>
          </a:p>
          <a:p>
            <a:r>
              <a:rPr lang="en-US" sz="1122" dirty="0">
                <a:gradFill>
                  <a:gsLst>
                    <a:gs pos="2917">
                      <a:srgbClr val="505050"/>
                    </a:gs>
                    <a:gs pos="30000">
                      <a:srgbClr val="505050"/>
                    </a:gs>
                  </a:gsLst>
                  <a:lin ang="5400000" scaled="0"/>
                </a:gradFill>
              </a:rPr>
              <a:t>*Modern PCs defined as devices containing UEFI 2.3.1 or greater with Trusted Boot; Virtualization Extensions (VT-x); x64 version of Windows; BIOS Lock; </a:t>
            </a:r>
            <a:endParaRPr lang="en-US" sz="1122" dirty="0">
              <a:solidFill>
                <a:srgbClr val="505050"/>
              </a:solidFill>
            </a:endParaRPr>
          </a:p>
        </p:txBody>
      </p:sp>
      <p:sp>
        <p:nvSpPr>
          <p:cNvPr id="16" name="TextBox 15"/>
          <p:cNvSpPr txBox="1"/>
          <p:nvPr/>
        </p:nvSpPr>
        <p:spPr>
          <a:xfrm>
            <a:off x="6160398" y="1730867"/>
            <a:ext cx="491173" cy="444501"/>
          </a:xfrm>
          <a:prstGeom prst="rect">
            <a:avLst/>
          </a:prstGeom>
          <a:solidFill>
            <a:schemeClr val="bg1"/>
          </a:solidFill>
        </p:spPr>
        <p:txBody>
          <a:bodyPr wrap="square" lIns="93260" tIns="93260" rIns="93260" bIns="93260" rtlCol="0">
            <a:spAutoFit/>
          </a:bodyPr>
          <a:lstStyle/>
          <a:p>
            <a:pPr algn="ctr">
              <a:spcAft>
                <a:spcPts val="612"/>
              </a:spcAft>
            </a:pPr>
            <a:r>
              <a:rPr lang="en-US" sz="1632" b="1" dirty="0">
                <a:solidFill>
                  <a:srgbClr val="0078D7"/>
                </a:solidFill>
              </a:rPr>
              <a:t>OR</a:t>
            </a:r>
          </a:p>
        </p:txBody>
      </p:sp>
    </p:spTree>
    <p:extLst>
      <p:ext uri="{BB962C8B-B14F-4D97-AF65-F5344CB8AC3E}">
        <p14:creationId xmlns:p14="http://schemas.microsoft.com/office/powerpoint/2010/main" val="37195277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Agenda</a:t>
            </a:r>
          </a:p>
        </p:txBody>
      </p:sp>
      <p:graphicFrame>
        <p:nvGraphicFramePr>
          <p:cNvPr id="4" name="Table 3"/>
          <p:cNvGraphicFramePr>
            <a:graphicFrameLocks noGrp="1"/>
          </p:cNvGraphicFramePr>
          <p:nvPr>
            <p:extLst>
              <p:ext uri="{D42A27DB-BD31-4B8C-83A1-F6EECF244321}">
                <p14:modId xmlns:p14="http://schemas.microsoft.com/office/powerpoint/2010/main" val="569591961"/>
              </p:ext>
            </p:extLst>
          </p:nvPr>
        </p:nvGraphicFramePr>
        <p:xfrm>
          <a:off x="274639" y="1592262"/>
          <a:ext cx="11734799" cy="4177750"/>
        </p:xfrm>
        <a:graphic>
          <a:graphicData uri="http://schemas.openxmlformats.org/drawingml/2006/table">
            <a:tbl>
              <a:tblPr firstRow="1" bandRow="1">
                <a:tableStyleId>{5C22544A-7EE6-4342-B048-85BDC9FD1C3A}</a:tableStyleId>
              </a:tblPr>
              <a:tblGrid>
                <a:gridCol w="1506026">
                  <a:extLst>
                    <a:ext uri="{9D8B030D-6E8A-4147-A177-3AD203B41FA5}">
                      <a16:colId xmlns:a16="http://schemas.microsoft.com/office/drawing/2014/main" val="1860728608"/>
                    </a:ext>
                  </a:extLst>
                </a:gridCol>
                <a:gridCol w="2533110">
                  <a:extLst>
                    <a:ext uri="{9D8B030D-6E8A-4147-A177-3AD203B41FA5}">
                      <a16:colId xmlns:a16="http://schemas.microsoft.com/office/drawing/2014/main" val="1673371541"/>
                    </a:ext>
                  </a:extLst>
                </a:gridCol>
                <a:gridCol w="2533110">
                  <a:extLst>
                    <a:ext uri="{9D8B030D-6E8A-4147-A177-3AD203B41FA5}">
                      <a16:colId xmlns:a16="http://schemas.microsoft.com/office/drawing/2014/main" val="4078571987"/>
                    </a:ext>
                  </a:extLst>
                </a:gridCol>
                <a:gridCol w="2533110">
                  <a:extLst>
                    <a:ext uri="{9D8B030D-6E8A-4147-A177-3AD203B41FA5}">
                      <a16:colId xmlns:a16="http://schemas.microsoft.com/office/drawing/2014/main" val="330406170"/>
                    </a:ext>
                  </a:extLst>
                </a:gridCol>
                <a:gridCol w="876481">
                  <a:extLst>
                    <a:ext uri="{9D8B030D-6E8A-4147-A177-3AD203B41FA5}">
                      <a16:colId xmlns:a16="http://schemas.microsoft.com/office/drawing/2014/main" val="3209105062"/>
                    </a:ext>
                  </a:extLst>
                </a:gridCol>
                <a:gridCol w="876481">
                  <a:extLst>
                    <a:ext uri="{9D8B030D-6E8A-4147-A177-3AD203B41FA5}">
                      <a16:colId xmlns:a16="http://schemas.microsoft.com/office/drawing/2014/main" val="3037881235"/>
                    </a:ext>
                  </a:extLst>
                </a:gridCol>
                <a:gridCol w="876481">
                  <a:extLst>
                    <a:ext uri="{9D8B030D-6E8A-4147-A177-3AD203B41FA5}">
                      <a16:colId xmlns:a16="http://schemas.microsoft.com/office/drawing/2014/main" val="1690013346"/>
                    </a:ext>
                  </a:extLst>
                </a:gridCol>
              </a:tblGrid>
              <a:tr h="609600">
                <a:tc rowSpan="2">
                  <a:txBody>
                    <a:bodyPr/>
                    <a:lstStyle/>
                    <a:p>
                      <a:pPr algn="ctr"/>
                      <a:r>
                        <a:rPr lang="en-US" sz="1600" dirty="0"/>
                        <a:t>Day</a:t>
                      </a:r>
                      <a:endParaRPr lang="en-US" sz="1600" b="0" dirty="0">
                        <a:latin typeface="Segoe UI Semibold" panose="020B0702040204020203" pitchFamily="34" charset="0"/>
                        <a:cs typeface="Segoe UI Semibold" panose="020B0702040204020203" pitchFamily="34" charset="0"/>
                      </a:endParaRPr>
                    </a:p>
                  </a:txBody>
                  <a:tcPr anchor="ctr">
                    <a:lnL w="28575" cap="flat" cmpd="sng" algn="ctr">
                      <a:solidFill>
                        <a:srgbClr val="0078D7"/>
                      </a:solidFill>
                      <a:prstDash val="solid"/>
                      <a:round/>
                      <a:headEnd type="none" w="med" len="med"/>
                      <a:tailEnd type="none" w="med" len="med"/>
                    </a:lnL>
                    <a:lnT w="28575" cap="flat" cmpd="sng" algn="ctr">
                      <a:solidFill>
                        <a:srgbClr val="0078D7"/>
                      </a:solidFill>
                      <a:prstDash val="solid"/>
                      <a:round/>
                      <a:headEnd type="none" w="med" len="med"/>
                      <a:tailEnd type="none" w="med" len="med"/>
                    </a:lnT>
                  </a:tcPr>
                </a:tc>
                <a:tc rowSpan="2">
                  <a:txBody>
                    <a:bodyPr/>
                    <a:lstStyle/>
                    <a:p>
                      <a:pPr algn="ctr"/>
                      <a:r>
                        <a:rPr lang="en-US" sz="1200" dirty="0"/>
                        <a:t>Day 1</a:t>
                      </a:r>
                    </a:p>
                    <a:p>
                      <a:pPr algn="ctr"/>
                      <a:r>
                        <a:rPr lang="en-US" sz="1200" dirty="0"/>
                        <a:t>Deployment</a:t>
                      </a:r>
                      <a:endParaRPr lang="en-US" sz="1200" b="0" dirty="0">
                        <a:latin typeface="Segoe UI Semibold" panose="020B0702040204020203" pitchFamily="34" charset="0"/>
                        <a:cs typeface="Segoe UI Semibold" panose="020B0702040204020203" pitchFamily="34" charset="0"/>
                      </a:endParaRPr>
                    </a:p>
                  </a:txBody>
                  <a:tcPr anchor="ctr">
                    <a:lnT w="28575" cap="flat" cmpd="sng" algn="ctr">
                      <a:solidFill>
                        <a:srgbClr val="0078D7"/>
                      </a:solidFill>
                      <a:prstDash val="solid"/>
                      <a:round/>
                      <a:headEnd type="none" w="med" len="med"/>
                      <a:tailEnd type="none" w="med" len="med"/>
                    </a:lnT>
                  </a:tcPr>
                </a:tc>
                <a:tc rowSpan="2">
                  <a:txBody>
                    <a:bodyPr/>
                    <a:lstStyle/>
                    <a:p>
                      <a:pPr algn="ctr"/>
                      <a:r>
                        <a:rPr lang="en-US" sz="1200" dirty="0"/>
                        <a:t>Day 2</a:t>
                      </a:r>
                    </a:p>
                    <a:p>
                      <a:pPr algn="ctr"/>
                      <a:r>
                        <a:rPr lang="en-US" sz="1200" dirty="0"/>
                        <a:t>Management</a:t>
                      </a:r>
                      <a:endParaRPr lang="en-US" sz="1200" b="0" dirty="0">
                        <a:latin typeface="Segoe UI Semibold" panose="020B0702040204020203" pitchFamily="34" charset="0"/>
                        <a:cs typeface="Segoe UI Semibold" panose="020B0702040204020203" pitchFamily="34" charset="0"/>
                      </a:endParaRPr>
                    </a:p>
                  </a:txBody>
                  <a:tcPr anchor="ctr">
                    <a:lnT w="28575" cap="flat" cmpd="sng" algn="ctr">
                      <a:solidFill>
                        <a:srgbClr val="0078D7"/>
                      </a:solidFill>
                      <a:prstDash val="solid"/>
                      <a:round/>
                      <a:headEnd type="none" w="med" len="med"/>
                      <a:tailEnd type="none" w="med" len="med"/>
                    </a:lnT>
                  </a:tcPr>
                </a:tc>
                <a:tc rowSpan="2">
                  <a:txBody>
                    <a:bodyPr/>
                    <a:lstStyle/>
                    <a:p>
                      <a:pPr algn="ctr"/>
                      <a:r>
                        <a:rPr lang="en-US" sz="1200" dirty="0"/>
                        <a:t>Day 3</a:t>
                      </a:r>
                    </a:p>
                    <a:p>
                      <a:pPr algn="ctr"/>
                      <a:r>
                        <a:rPr lang="en-US" sz="1200" dirty="0"/>
                        <a:t>Security</a:t>
                      </a:r>
                      <a:endParaRPr lang="en-US" sz="1200" b="0" dirty="0">
                        <a:latin typeface="Segoe UI Semibold" panose="020B0702040204020203" pitchFamily="34" charset="0"/>
                        <a:cs typeface="Segoe UI Semibold" panose="020B0702040204020203" pitchFamily="34" charset="0"/>
                      </a:endParaRPr>
                    </a:p>
                  </a:txBody>
                  <a:tcPr anchor="ctr">
                    <a:lnT w="28575" cap="flat" cmpd="sng" algn="ctr">
                      <a:solidFill>
                        <a:srgbClr val="0078D7"/>
                      </a:solidFill>
                      <a:prstDash val="solid"/>
                      <a:round/>
                      <a:headEnd type="none" w="med" len="med"/>
                      <a:tailEnd type="none" w="med" len="med"/>
                    </a:lnT>
                  </a:tcPr>
                </a:tc>
                <a:tc gridSpan="3">
                  <a:txBody>
                    <a:bodyPr/>
                    <a:lstStyle/>
                    <a:p>
                      <a:pPr algn="ctr"/>
                      <a:r>
                        <a:rPr lang="en-US" sz="1200" dirty="0">
                          <a:solidFill>
                            <a:srgbClr val="0078D7"/>
                          </a:solidFill>
                        </a:rPr>
                        <a:t>Day 4</a:t>
                      </a:r>
                    </a:p>
                    <a:p>
                      <a:pPr algn="ctr"/>
                      <a:r>
                        <a:rPr lang="en-US" sz="1200" dirty="0">
                          <a:solidFill>
                            <a:srgbClr val="0078D7"/>
                          </a:solidFill>
                        </a:rPr>
                        <a:t>Windows for CSP</a:t>
                      </a:r>
                      <a:endParaRPr lang="en-US" sz="1200" b="0" dirty="0">
                        <a:solidFill>
                          <a:srgbClr val="0078D7"/>
                        </a:solidFill>
                        <a:latin typeface="Segoe UI Semibold" panose="020B0702040204020203" pitchFamily="34" charset="0"/>
                        <a:cs typeface="Segoe UI Semibold" panose="020B0702040204020203" pitchFamily="34" charset="0"/>
                      </a:endParaRPr>
                    </a:p>
                  </a:txBody>
                  <a:tcPr anchor="ctr">
                    <a:lnR w="28575" cap="flat" cmpd="sng" algn="ctr">
                      <a:solidFill>
                        <a:srgbClr val="0078D7"/>
                      </a:solidFill>
                      <a:prstDash val="solid"/>
                      <a:round/>
                      <a:headEnd type="none" w="med" len="med"/>
                      <a:tailEnd type="none" w="med" len="med"/>
                    </a:lnR>
                    <a:lnT w="28575" cap="flat" cmpd="sng" algn="ctr">
                      <a:solidFill>
                        <a:srgbClr val="0078D7"/>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7ECF8"/>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03093489"/>
                  </a:ext>
                </a:extLst>
              </a:tr>
              <a:tr h="38100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en-US" sz="900" kern="1200" dirty="0">
                          <a:solidFill>
                            <a:schemeClr val="bg1"/>
                          </a:solidFill>
                        </a:rPr>
                        <a:t>Deployment</a:t>
                      </a:r>
                      <a:endParaRPr lang="en-US" sz="900" b="0" kern="1200" dirty="0">
                        <a:solidFill>
                          <a:schemeClr val="bg1"/>
                        </a:solidFill>
                        <a:latin typeface="Segoe UI Semibold" panose="020B0702040204020203" pitchFamily="34" charset="0"/>
                        <a:ea typeface="+mn-ea"/>
                        <a:cs typeface="Segoe UI Semibold" panose="020B0702040204020203" pitchFamily="34" charset="0"/>
                      </a:endParaRPr>
                    </a:p>
                  </a:txBody>
                  <a:tcPr marL="45720" marR="4572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algn="ctr"/>
                      <a:r>
                        <a:rPr lang="en-US" sz="900" kern="1200" dirty="0">
                          <a:solidFill>
                            <a:schemeClr val="bg1"/>
                          </a:solidFill>
                        </a:rPr>
                        <a:t>Management</a:t>
                      </a:r>
                      <a:endParaRPr lang="en-US" sz="900" b="0" kern="1200" dirty="0">
                        <a:solidFill>
                          <a:schemeClr val="bg1"/>
                        </a:solidFill>
                        <a:latin typeface="Segoe UI Semibold" panose="020B0702040204020203" pitchFamily="34" charset="0"/>
                        <a:ea typeface="+mn-ea"/>
                        <a:cs typeface="Segoe UI Semibold" panose="020B0702040204020203" pitchFamily="34" charset="0"/>
                      </a:endParaRPr>
                    </a:p>
                  </a:txBody>
                  <a:tcPr marL="45720" marR="4572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algn="ctr"/>
                      <a:r>
                        <a:rPr lang="en-US" sz="900" kern="1200" dirty="0">
                          <a:solidFill>
                            <a:schemeClr val="bg1"/>
                          </a:solidFill>
                        </a:rPr>
                        <a:t>Security</a:t>
                      </a:r>
                      <a:endParaRPr lang="en-US" sz="900" b="0" kern="1200" dirty="0">
                        <a:solidFill>
                          <a:schemeClr val="bg1"/>
                        </a:solidFill>
                        <a:latin typeface="Segoe UI Semibold" panose="020B0702040204020203" pitchFamily="34" charset="0"/>
                        <a:ea typeface="+mn-ea"/>
                        <a:cs typeface="Segoe UI Semibold" panose="020B0702040204020203" pitchFamily="34" charset="0"/>
                      </a:endParaRPr>
                    </a:p>
                  </a:txBody>
                  <a:tcPr marL="45720" marR="45720" anchor="ctr">
                    <a:lnL w="12700" cap="flat" cmpd="sng" algn="ctr">
                      <a:solidFill>
                        <a:schemeClr val="bg1"/>
                      </a:solidFill>
                      <a:prstDash val="solid"/>
                      <a:round/>
                      <a:headEnd type="none" w="med" len="med"/>
                      <a:tailEnd type="none" w="med" len="med"/>
                    </a:lnL>
                    <a:lnR w="28575" cap="flat" cmpd="sng" algn="ctr">
                      <a:solidFill>
                        <a:srgbClr val="0078D7"/>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2779937543"/>
                  </a:ext>
                </a:extLst>
              </a:tr>
              <a:tr h="637430">
                <a:tc rowSpan="5">
                  <a:txBody>
                    <a:bodyPr/>
                    <a:lstStyle/>
                    <a:p>
                      <a:pPr algn="ctr"/>
                      <a:r>
                        <a:rPr lang="en-US" sz="1600" dirty="0"/>
                        <a:t>Synopsis</a:t>
                      </a:r>
                      <a:endParaRPr lang="en-US" sz="1600" dirty="0">
                        <a:latin typeface="Segoe UI Semibold" panose="020B0702040204020203" pitchFamily="34" charset="0"/>
                        <a:cs typeface="Segoe UI Semibold" panose="020B0702040204020203" pitchFamily="34" charset="0"/>
                      </a:endParaRPr>
                    </a:p>
                  </a:txBody>
                  <a:tcPr anchor="ctr">
                    <a:lnL w="28575" cap="flat" cmpd="sng" algn="ctr">
                      <a:solidFill>
                        <a:srgbClr val="0078D7"/>
                      </a:solidFill>
                      <a:prstDash val="solid"/>
                      <a:round/>
                      <a:headEnd type="none" w="med" len="med"/>
                      <a:tailEnd type="none" w="med" len="med"/>
                    </a:lnL>
                    <a:lnB w="28575" cap="flat" cmpd="sng" algn="ctr">
                      <a:solidFill>
                        <a:srgbClr val="0078D7"/>
                      </a:solidFill>
                      <a:prstDash val="solid"/>
                      <a:round/>
                      <a:headEnd type="none" w="med" len="med"/>
                      <a:tailEnd type="none" w="med" len="med"/>
                    </a:lnB>
                  </a:tcPr>
                </a:tc>
                <a:tc>
                  <a:txBody>
                    <a:bodyPr/>
                    <a:lstStyle/>
                    <a:p>
                      <a:pPr algn="l"/>
                      <a:r>
                        <a:rPr lang="en-US" sz="1100" kern="1200" dirty="0">
                          <a:solidFill>
                            <a:schemeClr val="dk1"/>
                          </a:solidFill>
                          <a:latin typeface="+mn-lt"/>
                          <a:ea typeface="+mn-ea"/>
                          <a:cs typeface="+mn-cs"/>
                        </a:rPr>
                        <a:t>Module 1 – Introduction</a:t>
                      </a:r>
                    </a:p>
                  </a:txBody>
                  <a:tcPr anchor="ctr"/>
                </a:tc>
                <a:tc>
                  <a:txBody>
                    <a:bodyPr/>
                    <a:lstStyle/>
                    <a:p>
                      <a:pPr algn="l"/>
                      <a:r>
                        <a:rPr lang="en-US" sz="1100" dirty="0"/>
                        <a:t>Module 1 – Base System Setup</a:t>
                      </a:r>
                      <a:endParaRPr lang="en-US" sz="1100" dirty="0">
                        <a:latin typeface="+mn-lt"/>
                        <a:cs typeface="Segoe UI Light" panose="020B0502040204020203" pitchFamily="34" charset="0"/>
                      </a:endParaRPr>
                    </a:p>
                  </a:txBody>
                  <a:tcPr anchor="ctr"/>
                </a:tc>
                <a:tc>
                  <a:txBody>
                    <a:bodyPr/>
                    <a:lstStyle/>
                    <a:p>
                      <a:pPr algn="l"/>
                      <a:r>
                        <a:rPr lang="en-US" sz="1100" dirty="0"/>
                        <a:t>Module 1 – Analysis Of Common Threats</a:t>
                      </a:r>
                      <a:endParaRPr lang="en-US" sz="1100" dirty="0">
                        <a:latin typeface="+mn-lt"/>
                        <a:cs typeface="Segoe UI Light" panose="020B0502040204020203" pitchFamily="34" charset="0"/>
                      </a:endParaRPr>
                    </a:p>
                  </a:txBody>
                  <a:tcPr anchor="ctr"/>
                </a:tc>
                <a:tc gridSpan="3">
                  <a:txBody>
                    <a:bodyPr/>
                    <a:lstStyle/>
                    <a:p>
                      <a:pPr algn="l"/>
                      <a:r>
                        <a:rPr lang="en-US" sz="1100" kern="1200" dirty="0">
                          <a:solidFill>
                            <a:srgbClr val="0078D7"/>
                          </a:solidFill>
                          <a:latin typeface="Segoe UI Semibold" panose="020B0702040204020203" pitchFamily="34" charset="0"/>
                          <a:ea typeface="+mn-ea"/>
                          <a:cs typeface="Segoe UI Semibold" panose="020B0702040204020203" pitchFamily="34" charset="0"/>
                        </a:rPr>
                        <a:t>Module 1 – Subscription</a:t>
                      </a:r>
                    </a:p>
                  </a:txBody>
                  <a:tcPr anchor="ctr">
                    <a:lnR w="28575" cap="flat" cmpd="sng" algn="ctr">
                      <a:solidFill>
                        <a:srgbClr val="0078D7"/>
                      </a:solidFill>
                      <a:prstDash val="solid"/>
                      <a:round/>
                      <a:headEnd type="none" w="med" len="med"/>
                      <a:tailEnd type="none" w="med" len="med"/>
                    </a:lnR>
                    <a:lnT w="38100" cap="flat" cmpd="sng" algn="ctr">
                      <a:solidFill>
                        <a:schemeClr val="bg1"/>
                      </a:solidFill>
                      <a:prstDash val="solid"/>
                      <a:round/>
                      <a:headEnd type="none" w="med" len="med"/>
                      <a:tailEnd type="none" w="med" len="med"/>
                    </a:lnT>
                  </a:tcPr>
                </a:tc>
                <a:tc hMerge="1">
                  <a:txBody>
                    <a:bodyPr/>
                    <a:lstStyle/>
                    <a:p>
                      <a:pPr algn="ctr"/>
                      <a:endParaRPr lang="en-US" sz="1000" dirty="0"/>
                    </a:p>
                  </a:txBody>
                  <a:tcPr/>
                </a:tc>
                <a:tc hMerge="1">
                  <a:txBody>
                    <a:bodyPr/>
                    <a:lstStyle/>
                    <a:p>
                      <a:pPr algn="ctr"/>
                      <a:endParaRPr lang="en-US" sz="1000" dirty="0"/>
                    </a:p>
                  </a:txBody>
                  <a:tcPr/>
                </a:tc>
                <a:extLst>
                  <a:ext uri="{0D108BD9-81ED-4DB2-BD59-A6C34878D82A}">
                    <a16:rowId xmlns:a16="http://schemas.microsoft.com/office/drawing/2014/main" val="2649304522"/>
                  </a:ext>
                </a:extLst>
              </a:tr>
              <a:tr h="637430">
                <a:tc vMerge="1">
                  <a:txBody>
                    <a:bodyPr/>
                    <a:lstStyle/>
                    <a:p>
                      <a:endParaRPr lang="en-US"/>
                    </a:p>
                  </a:txBody>
                  <a:tcPr/>
                </a:tc>
                <a:tc>
                  <a:txBody>
                    <a:bodyPr/>
                    <a:lstStyle/>
                    <a:p>
                      <a:pPr algn="l"/>
                      <a:r>
                        <a:rPr lang="en-US" sz="1100" dirty="0"/>
                        <a:t>Module 2 – Applications</a:t>
                      </a:r>
                      <a:r>
                        <a:rPr lang="en-US" sz="1100" baseline="0" dirty="0"/>
                        <a:t> &amp; Updates</a:t>
                      </a:r>
                      <a:endParaRPr lang="en-US" sz="1100" dirty="0">
                        <a:latin typeface="+mn-lt"/>
                        <a:cs typeface="Segoe UI Light" panose="020B0502040204020203" pitchFamily="34" charset="0"/>
                      </a:endParaRPr>
                    </a:p>
                  </a:txBody>
                  <a:tcPr anchor="ctr"/>
                </a:tc>
                <a:tc>
                  <a:txBody>
                    <a:bodyPr/>
                    <a:lstStyle/>
                    <a:p>
                      <a:pPr algn="l"/>
                      <a:r>
                        <a:rPr lang="en-US" sz="1100" dirty="0"/>
                        <a:t>Module 2 – Configuration</a:t>
                      </a:r>
                      <a:endParaRPr lang="en-US" sz="1100" dirty="0">
                        <a:latin typeface="+mn-lt"/>
                        <a:cs typeface="Segoe UI Light" panose="020B0502040204020203" pitchFamily="34" charset="0"/>
                      </a:endParaRPr>
                    </a:p>
                  </a:txBody>
                  <a:tcPr anchor="ctr"/>
                </a:tc>
                <a:tc>
                  <a:txBody>
                    <a:bodyPr/>
                    <a:lstStyle/>
                    <a:p>
                      <a:pPr algn="l"/>
                      <a:r>
                        <a:rPr lang="en-US" sz="1100" dirty="0"/>
                        <a:t>Module 2 – Hardening Windows</a:t>
                      </a:r>
                      <a:endParaRPr lang="en-US" sz="1100" dirty="0">
                        <a:latin typeface="+mn-lt"/>
                        <a:cs typeface="Segoe UI Light" panose="020B0502040204020203" pitchFamily="34" charset="0"/>
                      </a:endParaRPr>
                    </a:p>
                  </a:txBody>
                  <a:tcPr anchor="ctr"/>
                </a:tc>
                <a:tc gridSpan="3">
                  <a:txBody>
                    <a:bodyPr/>
                    <a:lstStyle/>
                    <a:p>
                      <a:pPr algn="l"/>
                      <a:r>
                        <a:rPr lang="en-US" sz="1100" dirty="0"/>
                        <a:t>Module 2 – Deployment</a:t>
                      </a:r>
                      <a:endParaRPr lang="en-US" sz="1100" dirty="0">
                        <a:latin typeface="+mn-lt"/>
                        <a:cs typeface="Segoe UI Light" panose="020B0502040204020203" pitchFamily="34" charset="0"/>
                      </a:endParaRPr>
                    </a:p>
                  </a:txBody>
                  <a:tcPr anchor="ctr">
                    <a:lnR w="28575" cap="flat" cmpd="sng" algn="ctr">
                      <a:solidFill>
                        <a:srgbClr val="0078D7"/>
                      </a:solidFill>
                      <a:prstDash val="solid"/>
                      <a:round/>
                      <a:headEnd type="none" w="med" len="med"/>
                      <a:tailEnd type="none" w="med" len="med"/>
                    </a:lnR>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1980145"/>
                  </a:ext>
                </a:extLst>
              </a:tr>
              <a:tr h="637430">
                <a:tc vMerge="1">
                  <a:txBody>
                    <a:bodyPr/>
                    <a:lstStyle/>
                    <a:p>
                      <a:endParaRPr lang="en-US"/>
                    </a:p>
                  </a:txBody>
                  <a:tcPr/>
                </a:tc>
                <a:tc>
                  <a:txBody>
                    <a:bodyPr/>
                    <a:lstStyle/>
                    <a:p>
                      <a:pPr algn="l"/>
                      <a:r>
                        <a:rPr lang="en-US" sz="1100" dirty="0"/>
                        <a:t>Module 3 – Windows</a:t>
                      </a:r>
                      <a:r>
                        <a:rPr lang="en-US" sz="1100" baseline="0" dirty="0"/>
                        <a:t> as a Service (</a:t>
                      </a:r>
                      <a:r>
                        <a:rPr lang="en-US" sz="1100" baseline="0" dirty="0" err="1"/>
                        <a:t>WaaS</a:t>
                      </a:r>
                      <a:r>
                        <a:rPr lang="en-US" sz="1100" baseline="0" dirty="0"/>
                        <a:t>)</a:t>
                      </a:r>
                      <a:endParaRPr lang="en-US" sz="1100" dirty="0">
                        <a:latin typeface="+mn-lt"/>
                        <a:cs typeface="Segoe UI Light" panose="020B0502040204020203" pitchFamily="34" charset="0"/>
                      </a:endParaRPr>
                    </a:p>
                  </a:txBody>
                  <a:tcPr anchor="ctr"/>
                </a:tc>
                <a:tc>
                  <a:txBody>
                    <a:bodyPr/>
                    <a:lstStyle/>
                    <a:p>
                      <a:pPr algn="l"/>
                      <a:r>
                        <a:rPr lang="en-US" sz="1100" kern="1200" dirty="0">
                          <a:solidFill>
                            <a:schemeClr val="dk1"/>
                          </a:solidFill>
                          <a:latin typeface="+mn-lt"/>
                          <a:ea typeface="+mn-ea"/>
                          <a:cs typeface="+mn-cs"/>
                        </a:rPr>
                        <a:t>Module 3 – Managing Client Devices</a:t>
                      </a:r>
                    </a:p>
                  </a:txBody>
                  <a:tcPr anchor="ctr"/>
                </a:tc>
                <a:tc>
                  <a:txBody>
                    <a:bodyPr/>
                    <a:lstStyle/>
                    <a:p>
                      <a:pPr algn="l"/>
                      <a:r>
                        <a:rPr lang="en-US" sz="1100" dirty="0"/>
                        <a:t>Module 3 – Advanced Threat Protection</a:t>
                      </a:r>
                      <a:endParaRPr lang="en-US" sz="1100" dirty="0">
                        <a:latin typeface="+mn-lt"/>
                        <a:cs typeface="Segoe UI Light" panose="020B0502040204020203" pitchFamily="34" charset="0"/>
                      </a:endParaRPr>
                    </a:p>
                  </a:txBody>
                  <a:tcPr anchor="ctr"/>
                </a:tc>
                <a:tc gridSpan="3">
                  <a:txBody>
                    <a:bodyPr/>
                    <a:lstStyle/>
                    <a:p>
                      <a:pPr algn="l"/>
                      <a:r>
                        <a:rPr lang="en-US" sz="1100" dirty="0"/>
                        <a:t>Module 3 – Management</a:t>
                      </a:r>
                      <a:endParaRPr lang="en-US" sz="1100" dirty="0">
                        <a:latin typeface="+mn-lt"/>
                        <a:cs typeface="Segoe UI Light" panose="020B0502040204020203" pitchFamily="34" charset="0"/>
                      </a:endParaRPr>
                    </a:p>
                  </a:txBody>
                  <a:tcPr anchor="ctr">
                    <a:lnR w="28575" cap="flat" cmpd="sng" algn="ctr">
                      <a:solidFill>
                        <a:srgbClr val="0078D7"/>
                      </a:solidFill>
                      <a:prstDash val="solid"/>
                      <a:round/>
                      <a:headEnd type="none" w="med" len="med"/>
                      <a:tailEnd type="none" w="med" len="med"/>
                    </a:lnR>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91859801"/>
                  </a:ext>
                </a:extLst>
              </a:tr>
              <a:tr h="637430">
                <a:tc vMerge="1">
                  <a:txBody>
                    <a:bodyPr/>
                    <a:lstStyle/>
                    <a:p>
                      <a:endParaRPr lang="en-US"/>
                    </a:p>
                  </a:txBody>
                  <a:tcPr/>
                </a:tc>
                <a:tc>
                  <a:txBody>
                    <a:bodyPr/>
                    <a:lstStyle/>
                    <a:p>
                      <a:pPr algn="l"/>
                      <a:r>
                        <a:rPr lang="en-US" sz="1100" dirty="0"/>
                        <a:t>Module 4 – Browsers &amp; Internet Security</a:t>
                      </a:r>
                      <a:endParaRPr lang="en-US" sz="1100" dirty="0">
                        <a:latin typeface="+mn-lt"/>
                        <a:cs typeface="Segoe UI Light" panose="020B0502040204020203" pitchFamily="34" charset="0"/>
                      </a:endParaRPr>
                    </a:p>
                  </a:txBody>
                  <a:tcPr anchor="ctr"/>
                </a:tc>
                <a:tc>
                  <a:txBody>
                    <a:bodyPr/>
                    <a:lstStyle/>
                    <a:p>
                      <a:pPr algn="l"/>
                      <a:r>
                        <a:rPr lang="en-US" sz="1100" kern="1200" dirty="0">
                          <a:solidFill>
                            <a:schemeClr val="dk1"/>
                          </a:solidFill>
                          <a:latin typeface="+mn-lt"/>
                          <a:ea typeface="+mn-ea"/>
                          <a:cs typeface="+mn-cs"/>
                        </a:rPr>
                        <a:t>Module 4 – Advanced management options I</a:t>
                      </a:r>
                    </a:p>
                  </a:txBody>
                  <a:tcPr anchor="ctr"/>
                </a:tc>
                <a:tc>
                  <a:txBody>
                    <a:bodyPr/>
                    <a:lstStyle/>
                    <a:p>
                      <a:pPr algn="l"/>
                      <a:r>
                        <a:rPr lang="en-US" sz="1100" dirty="0"/>
                        <a:t>Module 4 – Information </a:t>
                      </a:r>
                      <a:r>
                        <a:rPr lang="en-US" sz="1100"/>
                        <a:t>Security (WIP/AIP)</a:t>
                      </a:r>
                      <a:endParaRPr lang="en-US" sz="1100" dirty="0">
                        <a:latin typeface="+mn-lt"/>
                        <a:cs typeface="Segoe UI Light" panose="020B0502040204020203" pitchFamily="34" charset="0"/>
                      </a:endParaRPr>
                    </a:p>
                  </a:txBody>
                  <a:tcPr anchor="ctr"/>
                </a:tc>
                <a:tc gridSpan="3">
                  <a:txBody>
                    <a:bodyPr/>
                    <a:lstStyle/>
                    <a:p>
                      <a:pPr algn="l"/>
                      <a:r>
                        <a:rPr lang="en-US" sz="1100" kern="1200" dirty="0">
                          <a:solidFill>
                            <a:schemeClr val="dk1"/>
                          </a:solidFill>
                          <a:latin typeface="+mn-lt"/>
                          <a:ea typeface="+mn-ea"/>
                          <a:cs typeface="+mn-cs"/>
                        </a:rPr>
                        <a:t>Module 4 – Security</a:t>
                      </a:r>
                    </a:p>
                  </a:txBody>
                  <a:tcPr anchor="ctr">
                    <a:lnR w="28575" cap="flat" cmpd="sng" algn="ctr">
                      <a:solidFill>
                        <a:srgbClr val="0078D7"/>
                      </a:solidFill>
                      <a:prstDash val="solid"/>
                      <a:round/>
                      <a:headEnd type="none" w="med" len="med"/>
                      <a:tailEnd type="none" w="med" len="med"/>
                    </a:lnR>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53951200"/>
                  </a:ext>
                </a:extLst>
              </a:tr>
              <a:tr h="637430">
                <a:tc vMerge="1">
                  <a:txBody>
                    <a:bodyPr/>
                    <a:lstStyle/>
                    <a:p>
                      <a:endParaRPr lang="en-US"/>
                    </a:p>
                  </a:txBody>
                  <a:tcPr/>
                </a:tc>
                <a:tc>
                  <a:txBody>
                    <a:bodyPr/>
                    <a:lstStyle/>
                    <a:p>
                      <a:pPr algn="l"/>
                      <a:r>
                        <a:rPr lang="en-US" sz="1100" dirty="0"/>
                        <a:t>Module 5 – Secure Boot &amp; Device Guard</a:t>
                      </a:r>
                      <a:endParaRPr lang="en-US" sz="1100" dirty="0">
                        <a:latin typeface="+mn-lt"/>
                        <a:cs typeface="Segoe UI Light" panose="020B0502040204020203" pitchFamily="34" charset="0"/>
                      </a:endParaRPr>
                    </a:p>
                  </a:txBody>
                  <a:tcPr anchor="ctr">
                    <a:lnB w="28575" cap="flat" cmpd="sng" algn="ctr">
                      <a:solidFill>
                        <a:srgbClr val="0078D7"/>
                      </a:solidFill>
                      <a:prstDash val="solid"/>
                      <a:round/>
                      <a:headEnd type="none" w="med" len="med"/>
                      <a:tailEnd type="none" w="med" len="med"/>
                    </a:lnB>
                  </a:tcPr>
                </a:tc>
                <a:tc>
                  <a:txBody>
                    <a:bodyPr/>
                    <a:lstStyle/>
                    <a:p>
                      <a:pPr marL="0" algn="l" defTabSz="932742" rtl="0" eaLnBrk="1" latinLnBrk="0" hangingPunct="1"/>
                      <a:r>
                        <a:rPr lang="en-US" sz="1100" kern="1200" dirty="0">
                          <a:solidFill>
                            <a:schemeClr val="dk1"/>
                          </a:solidFill>
                          <a:latin typeface="+mn-lt"/>
                          <a:ea typeface="+mn-ea"/>
                          <a:cs typeface="+mn-cs"/>
                        </a:rPr>
                        <a:t>Module 5 - Advanced management options II</a:t>
                      </a:r>
                    </a:p>
                  </a:txBody>
                  <a:tcPr anchor="ctr">
                    <a:lnB w="28575" cap="flat" cmpd="sng" algn="ctr">
                      <a:solidFill>
                        <a:srgbClr val="0078D7"/>
                      </a:solidFill>
                      <a:prstDash val="solid"/>
                      <a:round/>
                      <a:headEnd type="none" w="med" len="med"/>
                      <a:tailEnd type="none" w="med" len="med"/>
                    </a:lnB>
                  </a:tcPr>
                </a:tc>
                <a:tc>
                  <a:txBody>
                    <a:bodyPr/>
                    <a:lstStyle/>
                    <a:p>
                      <a:pPr algn="l"/>
                      <a:r>
                        <a:rPr lang="en-US" sz="1100" dirty="0"/>
                        <a:t>Module 5 – Internet Security </a:t>
                      </a:r>
                      <a:endParaRPr lang="en-US" sz="1100" dirty="0">
                        <a:latin typeface="+mn-lt"/>
                        <a:cs typeface="Segoe UI Light" panose="020B0502040204020203" pitchFamily="34" charset="0"/>
                      </a:endParaRPr>
                    </a:p>
                  </a:txBody>
                  <a:tcPr anchor="ctr">
                    <a:lnB w="28575" cap="flat" cmpd="sng" algn="ctr">
                      <a:solidFill>
                        <a:srgbClr val="0078D7"/>
                      </a:solidFill>
                      <a:prstDash val="solid"/>
                      <a:round/>
                      <a:headEnd type="none" w="med" len="med"/>
                      <a:tailEnd type="none" w="med" len="med"/>
                    </a:lnB>
                  </a:tcPr>
                </a:tc>
                <a:tc gridSpan="3">
                  <a:txBody>
                    <a:bodyPr/>
                    <a:lstStyle/>
                    <a:p>
                      <a:pPr algn="l"/>
                      <a:endParaRPr lang="en-US" sz="1100" dirty="0">
                        <a:latin typeface="+mn-lt"/>
                        <a:cs typeface="Segoe UI Light" panose="020B0502040204020203" pitchFamily="34" charset="0"/>
                      </a:endParaRPr>
                    </a:p>
                  </a:txBody>
                  <a:tcPr anchor="ctr">
                    <a:lnR w="28575" cap="flat" cmpd="sng" algn="ctr">
                      <a:solidFill>
                        <a:srgbClr val="0078D7"/>
                      </a:solidFill>
                      <a:prstDash val="solid"/>
                      <a:round/>
                      <a:headEnd type="none" w="med" len="med"/>
                      <a:tailEnd type="none" w="med" len="med"/>
                    </a:lnR>
                    <a:lnB w="28575" cap="flat" cmpd="sng" algn="ctr">
                      <a:solidFill>
                        <a:srgbClr val="0078D7"/>
                      </a:solidFill>
                      <a:prstDash val="solid"/>
                      <a:round/>
                      <a:headEnd type="none" w="med" len="med"/>
                      <a:tailEnd type="none" w="med" len="med"/>
                    </a:lnB>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995993300"/>
                  </a:ext>
                </a:extLst>
              </a:tr>
            </a:tbl>
          </a:graphicData>
        </a:graphic>
      </p:graphicFrame>
    </p:spTree>
    <p:extLst>
      <p:ext uri="{BB962C8B-B14F-4D97-AF65-F5344CB8AC3E}">
        <p14:creationId xmlns:p14="http://schemas.microsoft.com/office/powerpoint/2010/main" val="152529256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CSP vs SA</a:t>
            </a:r>
          </a:p>
        </p:txBody>
      </p:sp>
      <p:graphicFrame>
        <p:nvGraphicFramePr>
          <p:cNvPr id="4" name="Table 3"/>
          <p:cNvGraphicFramePr>
            <a:graphicFrameLocks noGrp="1"/>
          </p:cNvGraphicFramePr>
          <p:nvPr>
            <p:extLst/>
          </p:nvPr>
        </p:nvGraphicFramePr>
        <p:xfrm>
          <a:off x="275483" y="1212852"/>
          <a:ext cx="11887874" cy="5409099"/>
        </p:xfrm>
        <a:graphic>
          <a:graphicData uri="http://schemas.openxmlformats.org/drawingml/2006/table">
            <a:tbl>
              <a:tblPr firstRow="1" bandRow="1">
                <a:tableStyleId>{5C22544A-7EE6-4342-B048-85BDC9FD1C3A}</a:tableStyleId>
              </a:tblPr>
              <a:tblGrid>
                <a:gridCol w="3189354">
                  <a:extLst>
                    <a:ext uri="{9D8B030D-6E8A-4147-A177-3AD203B41FA5}">
                      <a16:colId xmlns:a16="http://schemas.microsoft.com/office/drawing/2014/main" val="20000"/>
                    </a:ext>
                  </a:extLst>
                </a:gridCol>
                <a:gridCol w="1739704">
                  <a:extLst>
                    <a:ext uri="{9D8B030D-6E8A-4147-A177-3AD203B41FA5}">
                      <a16:colId xmlns:a16="http://schemas.microsoft.com/office/drawing/2014/main" val="20001"/>
                    </a:ext>
                  </a:extLst>
                </a:gridCol>
                <a:gridCol w="1739704">
                  <a:extLst>
                    <a:ext uri="{9D8B030D-6E8A-4147-A177-3AD203B41FA5}">
                      <a16:colId xmlns:a16="http://schemas.microsoft.com/office/drawing/2014/main" val="3673373118"/>
                    </a:ext>
                  </a:extLst>
                </a:gridCol>
                <a:gridCol w="1739704">
                  <a:extLst>
                    <a:ext uri="{9D8B030D-6E8A-4147-A177-3AD203B41FA5}">
                      <a16:colId xmlns:a16="http://schemas.microsoft.com/office/drawing/2014/main" val="3111183549"/>
                    </a:ext>
                  </a:extLst>
                </a:gridCol>
                <a:gridCol w="1739704">
                  <a:extLst>
                    <a:ext uri="{9D8B030D-6E8A-4147-A177-3AD203B41FA5}">
                      <a16:colId xmlns:a16="http://schemas.microsoft.com/office/drawing/2014/main" val="2776866179"/>
                    </a:ext>
                  </a:extLst>
                </a:gridCol>
                <a:gridCol w="1739704">
                  <a:extLst>
                    <a:ext uri="{9D8B030D-6E8A-4147-A177-3AD203B41FA5}">
                      <a16:colId xmlns:a16="http://schemas.microsoft.com/office/drawing/2014/main" val="20002"/>
                    </a:ext>
                  </a:extLst>
                </a:gridCol>
              </a:tblGrid>
              <a:tr h="652822">
                <a:tc>
                  <a:txBody>
                    <a:bodyPr/>
                    <a:lstStyle/>
                    <a:p>
                      <a:endParaRPr lang="en-US" sz="1200" dirty="0"/>
                    </a:p>
                  </a:txBody>
                  <a:tcPr marL="93260" marR="93260" marT="46630" marB="46630" anchor="ctr"/>
                </a:tc>
                <a:tc>
                  <a:txBody>
                    <a:bodyPr/>
                    <a:lstStyle/>
                    <a:p>
                      <a:pPr algn="ctr"/>
                      <a:r>
                        <a:rPr lang="en-US" sz="1200" dirty="0"/>
                        <a:t>Windows</a:t>
                      </a:r>
                      <a:r>
                        <a:rPr lang="en-US" sz="1200" baseline="0" dirty="0"/>
                        <a:t> Enterprise E3 in CSP</a:t>
                      </a:r>
                      <a:endParaRPr lang="en-US" sz="1200" dirty="0"/>
                    </a:p>
                  </a:txBody>
                  <a:tcPr marL="93260" marR="93260" marT="46630" marB="46630" anchor="ctr"/>
                </a:tc>
                <a:tc>
                  <a:txBody>
                    <a:bodyPr/>
                    <a:lstStyle/>
                    <a:p>
                      <a:pPr algn="ctr"/>
                      <a:r>
                        <a:rPr lang="en-US" sz="1200" dirty="0"/>
                        <a:t>Software Assurance in Open</a:t>
                      </a:r>
                    </a:p>
                  </a:txBody>
                  <a:tcPr marL="93260" marR="93260" marT="46630" marB="46630" anchor="ctr"/>
                </a:tc>
                <a:tc>
                  <a:txBody>
                    <a:bodyPr/>
                    <a:lstStyle/>
                    <a:p>
                      <a:pPr algn="ctr"/>
                      <a:r>
                        <a:rPr lang="en-US" sz="1200" dirty="0"/>
                        <a:t>Software Assurance </a:t>
                      </a:r>
                      <a:r>
                        <a:rPr lang="en-US" sz="1200" baseline="0" dirty="0"/>
                        <a:t>in Open Value (OV)</a:t>
                      </a:r>
                      <a:endParaRPr lang="en-US" sz="1200" dirty="0"/>
                    </a:p>
                  </a:txBody>
                  <a:tcPr marL="93260" marR="93260" marT="46630" marB="46630" anchor="ct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Software Assurance </a:t>
                      </a:r>
                      <a:r>
                        <a:rPr lang="en-US" sz="1200" baseline="0" dirty="0"/>
                        <a:t>in Open Value Subscription (OVS)</a:t>
                      </a:r>
                      <a:endParaRPr lang="en-US" sz="1200" dirty="0"/>
                    </a:p>
                  </a:txBody>
                  <a:tcPr marL="93260" marR="93260" marT="46630" marB="46630" anchor="ctr"/>
                </a:tc>
                <a:tc>
                  <a:txBody>
                    <a:bodyPr/>
                    <a:lstStyle/>
                    <a:p>
                      <a:pPr algn="ctr"/>
                      <a:r>
                        <a:rPr lang="en-US" sz="1200" dirty="0"/>
                        <a:t>Per User Software</a:t>
                      </a:r>
                      <a:r>
                        <a:rPr lang="en-US" sz="1200" baseline="0" dirty="0"/>
                        <a:t> Assurance</a:t>
                      </a:r>
                      <a:r>
                        <a:rPr lang="en-US" sz="1200" dirty="0"/>
                        <a:t> in MPSA</a:t>
                      </a:r>
                    </a:p>
                  </a:txBody>
                  <a:tcPr marL="93260" marR="93260" marT="46630" marB="46630" anchor="ctr"/>
                </a:tc>
                <a:extLst>
                  <a:ext uri="{0D108BD9-81ED-4DB2-BD59-A6C34878D82A}">
                    <a16:rowId xmlns:a16="http://schemas.microsoft.com/office/drawing/2014/main" val="10000"/>
                  </a:ext>
                </a:extLst>
              </a:tr>
              <a:tr h="279781">
                <a:tc>
                  <a:txBody>
                    <a:bodyPr/>
                    <a:lstStyle/>
                    <a:p>
                      <a:r>
                        <a:rPr lang="en-US" sz="1200" b="1" dirty="0"/>
                        <a:t>Pricing</a:t>
                      </a:r>
                    </a:p>
                  </a:txBody>
                  <a:tcPr marL="93260" marR="93260" marT="46630" marB="46630" anchor="ctr">
                    <a:solidFill>
                      <a:schemeClr val="bg1">
                        <a:lumMod val="85000"/>
                      </a:schemeClr>
                    </a:solidFill>
                  </a:tcPr>
                </a:tc>
                <a:tc>
                  <a:txBody>
                    <a:bodyPr/>
                    <a:lstStyle/>
                    <a:p>
                      <a:pPr algn="ctr"/>
                      <a:r>
                        <a:rPr lang="en-US" sz="1200" dirty="0"/>
                        <a:t>$7 per user/month</a:t>
                      </a:r>
                    </a:p>
                  </a:txBody>
                  <a:tcPr marL="93260" marR="93260" marT="46630" marB="46630" anchor="ctr">
                    <a:solidFill>
                      <a:srgbClr val="FAFAFA"/>
                    </a:solidFill>
                  </a:tcPr>
                </a:tc>
                <a:tc>
                  <a:txBody>
                    <a:bodyPr/>
                    <a:lstStyle/>
                    <a:p>
                      <a:pPr algn="ctr"/>
                      <a:r>
                        <a:rPr lang="en-US" sz="1200" baseline="0" dirty="0"/>
                        <a:t>$317 (2 years)</a:t>
                      </a:r>
                      <a:endParaRPr lang="en-US" sz="1200" dirty="0"/>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baseline="0" dirty="0"/>
                        <a:t>$276 (3 years)</a:t>
                      </a:r>
                      <a:endParaRPr lang="en-US" sz="1200" dirty="0"/>
                    </a:p>
                  </a:txBody>
                  <a:tcPr marL="93260" marR="93260" marT="46630" marB="46630" anchor="ctr">
                    <a:solidFill>
                      <a:srgbClr val="FAFAFA"/>
                    </a:solidFill>
                  </a:tcPr>
                </a:tc>
                <a:tc>
                  <a:txBody>
                    <a:bodyPr/>
                    <a:lstStyle/>
                    <a:p>
                      <a:pPr algn="ctr"/>
                      <a:r>
                        <a:rPr lang="en-US" sz="1200" dirty="0"/>
                        <a:t>$219 (3 years)</a:t>
                      </a:r>
                    </a:p>
                  </a:txBody>
                  <a:tcPr marL="93260" marR="93260" marT="46630" marB="46630" anchor="ctr">
                    <a:solidFill>
                      <a:srgbClr val="FAFAFA"/>
                    </a:solidFill>
                  </a:tcPr>
                </a:tc>
                <a:tc>
                  <a:txBody>
                    <a:bodyPr/>
                    <a:lstStyle/>
                    <a:p>
                      <a:pPr algn="ctr"/>
                      <a:r>
                        <a:rPr lang="en-US" sz="1200" dirty="0"/>
                        <a:t>$252 (3 years)</a:t>
                      </a:r>
                    </a:p>
                  </a:txBody>
                  <a:tcPr marL="93260" marR="93260" marT="46630" marB="46630" anchor="ctr">
                    <a:solidFill>
                      <a:srgbClr val="FAFAFA"/>
                    </a:solidFill>
                  </a:tcPr>
                </a:tc>
                <a:extLst>
                  <a:ext uri="{0D108BD9-81ED-4DB2-BD59-A6C34878D82A}">
                    <a16:rowId xmlns:a16="http://schemas.microsoft.com/office/drawing/2014/main" val="10001"/>
                  </a:ext>
                </a:extLst>
              </a:tr>
              <a:tr h="279781">
                <a:tc>
                  <a:txBody>
                    <a:bodyPr/>
                    <a:lstStyle/>
                    <a:p>
                      <a:r>
                        <a:rPr lang="en-US" sz="1200" b="1" dirty="0"/>
                        <a:t>License</a:t>
                      </a:r>
                      <a:r>
                        <a:rPr lang="en-US" sz="1200" b="1" baseline="0" dirty="0"/>
                        <a:t> Type</a:t>
                      </a:r>
                      <a:endParaRPr lang="en-US" sz="1200" b="1" dirty="0"/>
                    </a:p>
                  </a:txBody>
                  <a:tcPr marL="93260" marR="93260" marT="46630" marB="46630" anchor="ctr">
                    <a:solidFill>
                      <a:schemeClr val="bg1">
                        <a:lumMod val="85000"/>
                      </a:schemeClr>
                    </a:solidFill>
                  </a:tcPr>
                </a:tc>
                <a:tc>
                  <a:txBody>
                    <a:bodyPr/>
                    <a:lstStyle/>
                    <a:p>
                      <a:pPr algn="ctr"/>
                      <a:r>
                        <a:rPr lang="en-US" sz="1200" dirty="0"/>
                        <a:t>Per User</a:t>
                      </a:r>
                    </a:p>
                  </a:txBody>
                  <a:tcPr marL="93260" marR="93260" marT="46630" marB="46630" anchor="ctr">
                    <a:solidFill>
                      <a:schemeClr val="bg1">
                        <a:lumMod val="95000"/>
                      </a:schemeClr>
                    </a:solidFill>
                  </a:tcPr>
                </a:tc>
                <a:tc>
                  <a:txBody>
                    <a:bodyPr/>
                    <a:lstStyle/>
                    <a:p>
                      <a:pPr algn="ctr"/>
                      <a:r>
                        <a:rPr lang="en-US" sz="1200" dirty="0"/>
                        <a:t>Per Device</a:t>
                      </a:r>
                    </a:p>
                  </a:txBody>
                  <a:tcPr marL="93260" marR="93260" marT="46630" marB="46630" anchor="ctr">
                    <a:solidFill>
                      <a:schemeClr val="bg1">
                        <a:lumMod val="95000"/>
                      </a:schemeClr>
                    </a:solidFill>
                  </a:tcPr>
                </a:tc>
                <a:tc>
                  <a:txBody>
                    <a:bodyPr/>
                    <a:lstStyle/>
                    <a:p>
                      <a:pPr algn="ctr"/>
                      <a:r>
                        <a:rPr lang="en-US" sz="1200" dirty="0"/>
                        <a:t>Per Device</a:t>
                      </a:r>
                    </a:p>
                  </a:txBody>
                  <a:tcPr marL="93260" marR="93260" marT="46630" marB="46630" anchor="ctr">
                    <a:solidFill>
                      <a:schemeClr val="bg1">
                        <a:lumMod val="95000"/>
                      </a:schemeClr>
                    </a:solidFill>
                  </a:tcPr>
                </a:tc>
                <a:tc>
                  <a:txBody>
                    <a:bodyPr/>
                    <a:lstStyle/>
                    <a:p>
                      <a:pPr algn="ctr"/>
                      <a:r>
                        <a:rPr lang="en-US" sz="1200" dirty="0"/>
                        <a:t>Per Device</a:t>
                      </a:r>
                    </a:p>
                  </a:txBody>
                  <a:tcPr marL="93260" marR="93260" marT="46630" marB="46630" anchor="ctr">
                    <a:solidFill>
                      <a:schemeClr val="bg1">
                        <a:lumMod val="95000"/>
                      </a:schemeClr>
                    </a:solidFill>
                  </a:tcPr>
                </a:tc>
                <a:tc>
                  <a:txBody>
                    <a:bodyPr/>
                    <a:lstStyle/>
                    <a:p>
                      <a:pPr algn="ctr"/>
                      <a:r>
                        <a:rPr lang="en-US" sz="1200" dirty="0"/>
                        <a:t>Per User</a:t>
                      </a:r>
                    </a:p>
                  </a:txBody>
                  <a:tcPr marL="93260" marR="93260" marT="46630" marB="46630" anchor="ctr">
                    <a:solidFill>
                      <a:schemeClr val="bg1">
                        <a:lumMod val="95000"/>
                      </a:schemeClr>
                    </a:solidFill>
                  </a:tcPr>
                </a:tc>
                <a:extLst>
                  <a:ext uri="{0D108BD9-81ED-4DB2-BD59-A6C34878D82A}">
                    <a16:rowId xmlns:a16="http://schemas.microsoft.com/office/drawing/2014/main" val="2538449180"/>
                  </a:ext>
                </a:extLst>
              </a:tr>
              <a:tr h="279781">
                <a:tc>
                  <a:txBody>
                    <a:bodyPr/>
                    <a:lstStyle/>
                    <a:p>
                      <a:r>
                        <a:rPr lang="en-US" sz="1200" b="1" dirty="0"/>
                        <a:t>Devices Per</a:t>
                      </a:r>
                      <a:r>
                        <a:rPr lang="en-US" sz="1200" b="1" baseline="0" dirty="0"/>
                        <a:t> Seat</a:t>
                      </a:r>
                      <a:endParaRPr lang="en-US" sz="1200" b="1" dirty="0"/>
                    </a:p>
                  </a:txBody>
                  <a:tcPr marL="93260" marR="93260" marT="46630" marB="46630" anchor="ctr">
                    <a:solidFill>
                      <a:schemeClr val="bg1">
                        <a:lumMod val="85000"/>
                      </a:schemeClr>
                    </a:solidFill>
                  </a:tcPr>
                </a:tc>
                <a:tc>
                  <a:txBody>
                    <a:bodyPr/>
                    <a:lstStyle/>
                    <a:p>
                      <a:pPr algn="ctr"/>
                      <a:r>
                        <a:rPr lang="en-US" sz="1200" dirty="0"/>
                        <a:t>5</a:t>
                      </a:r>
                    </a:p>
                  </a:txBody>
                  <a:tcPr marL="93260" marR="93260" marT="46630" marB="46630" anchor="ctr">
                    <a:solidFill>
                      <a:srgbClr val="FAFAFA"/>
                    </a:solidFill>
                  </a:tcPr>
                </a:tc>
                <a:tc>
                  <a:txBody>
                    <a:bodyPr/>
                    <a:lstStyle/>
                    <a:p>
                      <a:pPr algn="ctr"/>
                      <a:r>
                        <a:rPr lang="en-US" sz="1200" dirty="0"/>
                        <a:t>1</a:t>
                      </a:r>
                    </a:p>
                  </a:txBody>
                  <a:tcPr marL="93260" marR="93260" marT="46630" marB="46630" anchor="ctr">
                    <a:solidFill>
                      <a:srgbClr val="FAFAFA"/>
                    </a:solidFill>
                  </a:tcPr>
                </a:tc>
                <a:tc>
                  <a:txBody>
                    <a:bodyPr/>
                    <a:lstStyle/>
                    <a:p>
                      <a:pPr algn="ctr"/>
                      <a:r>
                        <a:rPr lang="en-US" sz="1200" dirty="0"/>
                        <a:t>1</a:t>
                      </a:r>
                    </a:p>
                  </a:txBody>
                  <a:tcPr marL="93260" marR="93260" marT="46630" marB="46630" anchor="ctr">
                    <a:solidFill>
                      <a:srgbClr val="FAFAFA"/>
                    </a:solidFill>
                  </a:tcPr>
                </a:tc>
                <a:tc>
                  <a:txBody>
                    <a:bodyPr/>
                    <a:lstStyle/>
                    <a:p>
                      <a:pPr algn="ctr"/>
                      <a:r>
                        <a:rPr lang="en-US" sz="1200" dirty="0"/>
                        <a:t>1</a:t>
                      </a:r>
                    </a:p>
                  </a:txBody>
                  <a:tcPr marL="93260" marR="93260" marT="46630" marB="46630" anchor="ctr">
                    <a:solidFill>
                      <a:srgbClr val="FAFAFA"/>
                    </a:solidFill>
                  </a:tcPr>
                </a:tc>
                <a:tc>
                  <a:txBody>
                    <a:bodyPr/>
                    <a:lstStyle/>
                    <a:p>
                      <a:pPr algn="ctr"/>
                      <a:r>
                        <a:rPr lang="en-US" sz="1200" dirty="0"/>
                        <a:t>5</a:t>
                      </a:r>
                    </a:p>
                  </a:txBody>
                  <a:tcPr marL="93260" marR="93260" marT="46630" marB="46630" anchor="ctr">
                    <a:solidFill>
                      <a:srgbClr val="FAFAFA"/>
                    </a:solidFill>
                  </a:tcPr>
                </a:tc>
                <a:extLst>
                  <a:ext uri="{0D108BD9-81ED-4DB2-BD59-A6C34878D82A}">
                    <a16:rowId xmlns:a16="http://schemas.microsoft.com/office/drawing/2014/main" val="2036502590"/>
                  </a:ext>
                </a:extLst>
              </a:tr>
              <a:tr h="279781">
                <a:tc>
                  <a:txBody>
                    <a:bodyPr/>
                    <a:lstStyle/>
                    <a:p>
                      <a:r>
                        <a:rPr lang="en-US" sz="1200" b="1" dirty="0"/>
                        <a:t>Commitment</a:t>
                      </a:r>
                    </a:p>
                  </a:txBody>
                  <a:tcPr marL="93260" marR="93260" marT="46630" marB="46630" anchor="ctr">
                    <a:solidFill>
                      <a:schemeClr val="bg1">
                        <a:lumMod val="85000"/>
                      </a:schemeClr>
                    </a:solidFill>
                  </a:tcPr>
                </a:tc>
                <a:tc>
                  <a:txBody>
                    <a:bodyPr/>
                    <a:lstStyle/>
                    <a:p>
                      <a:pPr algn="ctr"/>
                      <a:r>
                        <a:rPr lang="en-US" sz="1200" dirty="0"/>
                        <a:t>1 Year</a:t>
                      </a:r>
                    </a:p>
                  </a:txBody>
                  <a:tcPr marL="93260" marR="93260" marT="46630" marB="46630" anchor="ctr">
                    <a:solidFill>
                      <a:schemeClr val="bg1">
                        <a:lumMod val="95000"/>
                      </a:schemeClr>
                    </a:solidFill>
                  </a:tcPr>
                </a:tc>
                <a:tc>
                  <a:txBody>
                    <a:bodyPr/>
                    <a:lstStyle/>
                    <a:p>
                      <a:pPr algn="ctr"/>
                      <a:r>
                        <a:rPr lang="en-US" sz="1200" dirty="0"/>
                        <a:t>2 Years</a:t>
                      </a:r>
                    </a:p>
                  </a:txBody>
                  <a:tcPr marL="93260" marR="93260" marT="46630" marB="46630" anchor="ctr">
                    <a:solidFill>
                      <a:schemeClr val="bg1">
                        <a:lumMod val="95000"/>
                      </a:schemeClr>
                    </a:solidFill>
                  </a:tcPr>
                </a:tc>
                <a:tc>
                  <a:txBody>
                    <a:bodyPr/>
                    <a:lstStyle/>
                    <a:p>
                      <a:pPr algn="ctr"/>
                      <a:r>
                        <a:rPr lang="en-US" sz="1200" dirty="0"/>
                        <a:t>3 Years</a:t>
                      </a:r>
                    </a:p>
                  </a:txBody>
                  <a:tcPr marL="93260" marR="93260" marT="46630" marB="46630" anchor="ctr">
                    <a:solidFill>
                      <a:schemeClr val="bg1">
                        <a:lumMod val="95000"/>
                      </a:schemeClr>
                    </a:solidFill>
                  </a:tcPr>
                </a:tc>
                <a:tc>
                  <a:txBody>
                    <a:bodyPr/>
                    <a:lstStyle/>
                    <a:p>
                      <a:pPr algn="ctr"/>
                      <a:r>
                        <a:rPr lang="en-US" sz="1200" dirty="0"/>
                        <a:t>3 Years</a:t>
                      </a:r>
                    </a:p>
                  </a:txBody>
                  <a:tcPr marL="93260" marR="93260" marT="46630" marB="46630" anchor="ctr">
                    <a:solidFill>
                      <a:schemeClr val="bg1">
                        <a:lumMod val="95000"/>
                      </a:schemeClr>
                    </a:solidFill>
                  </a:tcPr>
                </a:tc>
                <a:tc>
                  <a:txBody>
                    <a:bodyPr/>
                    <a:lstStyle/>
                    <a:p>
                      <a:pPr algn="ctr"/>
                      <a:r>
                        <a:rPr lang="en-US" sz="1200" dirty="0"/>
                        <a:t>3 Years</a:t>
                      </a:r>
                    </a:p>
                  </a:txBody>
                  <a:tcPr marL="93260" marR="93260" marT="46630" marB="46630" anchor="ctr">
                    <a:solidFill>
                      <a:schemeClr val="bg1">
                        <a:lumMod val="95000"/>
                      </a:schemeClr>
                    </a:solidFill>
                  </a:tcPr>
                </a:tc>
                <a:extLst>
                  <a:ext uri="{0D108BD9-81ED-4DB2-BD59-A6C34878D82A}">
                    <a16:rowId xmlns:a16="http://schemas.microsoft.com/office/drawing/2014/main" val="2187326372"/>
                  </a:ext>
                </a:extLst>
              </a:tr>
              <a:tr h="279781">
                <a:tc>
                  <a:txBody>
                    <a:bodyPr/>
                    <a:lstStyle/>
                    <a:p>
                      <a:r>
                        <a:rPr lang="en-US" sz="1200" b="1" dirty="0"/>
                        <a:t>Billing Cycles</a:t>
                      </a:r>
                    </a:p>
                  </a:txBody>
                  <a:tcPr marL="93260" marR="93260" marT="46630" marB="46630" anchor="ctr">
                    <a:solidFill>
                      <a:schemeClr val="bg1">
                        <a:lumMod val="85000"/>
                      </a:schemeClr>
                    </a:solidFill>
                  </a:tcPr>
                </a:tc>
                <a:tc>
                  <a:txBody>
                    <a:bodyPr/>
                    <a:lstStyle/>
                    <a:p>
                      <a:pPr algn="ctr"/>
                      <a:r>
                        <a:rPr lang="en-US" sz="1200" dirty="0"/>
                        <a:t>Monthly</a:t>
                      </a:r>
                    </a:p>
                  </a:txBody>
                  <a:tcPr marL="93260" marR="93260" marT="46630" marB="46630" anchor="ctr">
                    <a:solidFill>
                      <a:srgbClr val="FAFAFA"/>
                    </a:solidFill>
                  </a:tcPr>
                </a:tc>
                <a:tc>
                  <a:txBody>
                    <a:bodyPr/>
                    <a:lstStyle/>
                    <a:p>
                      <a:pPr algn="ctr"/>
                      <a:r>
                        <a:rPr lang="en-US" sz="1200" dirty="0"/>
                        <a:t>Annual</a:t>
                      </a:r>
                    </a:p>
                  </a:txBody>
                  <a:tcPr marL="93260" marR="93260" marT="46630" marB="46630" anchor="ctr">
                    <a:solidFill>
                      <a:srgbClr val="FAFAFA"/>
                    </a:solidFill>
                  </a:tcPr>
                </a:tc>
                <a:tc>
                  <a:txBody>
                    <a:bodyPr/>
                    <a:lstStyle/>
                    <a:p>
                      <a:pPr algn="ctr"/>
                      <a:r>
                        <a:rPr lang="en-US" sz="1200" dirty="0"/>
                        <a:t>Annual</a:t>
                      </a:r>
                    </a:p>
                  </a:txBody>
                  <a:tcPr marL="93260" marR="93260" marT="46630" marB="46630" anchor="ctr">
                    <a:solidFill>
                      <a:srgbClr val="FAFAFA"/>
                    </a:solidFill>
                  </a:tcPr>
                </a:tc>
                <a:tc>
                  <a:txBody>
                    <a:bodyPr/>
                    <a:lstStyle/>
                    <a:p>
                      <a:pPr algn="ctr"/>
                      <a:r>
                        <a:rPr lang="en-US" sz="1200" dirty="0"/>
                        <a:t>Annual</a:t>
                      </a:r>
                    </a:p>
                  </a:txBody>
                  <a:tcPr marL="93260" marR="93260" marT="46630" marB="46630" anchor="ctr">
                    <a:solidFill>
                      <a:srgbClr val="FAFAFA"/>
                    </a:solidFill>
                  </a:tcPr>
                </a:tc>
                <a:tc>
                  <a:txBody>
                    <a:bodyPr/>
                    <a:lstStyle/>
                    <a:p>
                      <a:pPr algn="ctr"/>
                      <a:r>
                        <a:rPr lang="en-US" sz="1200" dirty="0"/>
                        <a:t>Annual</a:t>
                      </a:r>
                    </a:p>
                  </a:txBody>
                  <a:tcPr marL="93260" marR="93260" marT="46630" marB="46630" anchor="ctr">
                    <a:solidFill>
                      <a:srgbClr val="FAFAFA"/>
                    </a:solidFill>
                  </a:tcPr>
                </a:tc>
                <a:extLst>
                  <a:ext uri="{0D108BD9-81ED-4DB2-BD59-A6C34878D82A}">
                    <a16:rowId xmlns:a16="http://schemas.microsoft.com/office/drawing/2014/main" val="2068170947"/>
                  </a:ext>
                </a:extLst>
              </a:tr>
              <a:tr h="279781">
                <a:tc>
                  <a:txBody>
                    <a:bodyPr/>
                    <a:lstStyle/>
                    <a:p>
                      <a:r>
                        <a:rPr lang="en-US" sz="1200" b="1" dirty="0"/>
                        <a:t>Renewals</a:t>
                      </a:r>
                    </a:p>
                  </a:txBody>
                  <a:tcPr marL="93260" marR="93260" marT="46630" marB="46630" anchor="ctr">
                    <a:solidFill>
                      <a:schemeClr val="bg1">
                        <a:lumMod val="85000"/>
                      </a:schemeClr>
                    </a:solidFill>
                  </a:tcPr>
                </a:tc>
                <a:tc>
                  <a:txBody>
                    <a:bodyPr/>
                    <a:lstStyle/>
                    <a:p>
                      <a:pPr algn="ctr"/>
                      <a:r>
                        <a:rPr lang="en-US" sz="1200" dirty="0"/>
                        <a:t>N/A</a:t>
                      </a:r>
                    </a:p>
                  </a:txBody>
                  <a:tcPr marL="93260" marR="93260" marT="46630" marB="46630" anchor="ctr">
                    <a:solidFill>
                      <a:schemeClr val="bg1">
                        <a:lumMod val="95000"/>
                      </a:schemeClr>
                    </a:solidFill>
                  </a:tcPr>
                </a:tc>
                <a:tc>
                  <a:txBody>
                    <a:bodyPr/>
                    <a:lstStyle/>
                    <a:p>
                      <a:pPr algn="ctr"/>
                      <a:r>
                        <a:rPr lang="en-US" sz="1200" dirty="0"/>
                        <a:t>$130 (2 years)</a:t>
                      </a:r>
                    </a:p>
                  </a:txBody>
                  <a:tcPr marL="93260" marR="93260" marT="46630" marB="46630" anchor="ctr">
                    <a:solidFill>
                      <a:schemeClr val="bg1">
                        <a:lumMod val="95000"/>
                      </a:schemeClr>
                    </a:solidFill>
                  </a:tcPr>
                </a:tc>
                <a:tc>
                  <a:txBody>
                    <a:bodyPr/>
                    <a:lstStyle/>
                    <a:p>
                      <a:pPr algn="ctr"/>
                      <a:r>
                        <a:rPr lang="en-US" sz="1200" dirty="0"/>
                        <a:t>$186 (3 years)</a:t>
                      </a:r>
                    </a:p>
                  </a:txBody>
                  <a:tcPr marL="93260" marR="93260" marT="46630" marB="46630" anchor="ctr">
                    <a:solidFill>
                      <a:schemeClr val="bg1">
                        <a:lumMod val="95000"/>
                      </a:schemeClr>
                    </a:solidFill>
                  </a:tcPr>
                </a:tc>
                <a:tc>
                  <a:txBody>
                    <a:bodyPr/>
                    <a:lstStyle/>
                    <a:p>
                      <a:pPr algn="ctr"/>
                      <a:r>
                        <a:rPr lang="en-US" sz="1200" dirty="0"/>
                        <a:t>$73 (1 year)</a:t>
                      </a:r>
                    </a:p>
                  </a:txBody>
                  <a:tcPr marL="93260" marR="93260" marT="46630" marB="46630" anchor="ctr">
                    <a:solidFill>
                      <a:schemeClr val="bg1">
                        <a:lumMod val="95000"/>
                      </a:schemeClr>
                    </a:solidFill>
                  </a:tcPr>
                </a:tc>
                <a:tc>
                  <a:txBody>
                    <a:bodyPr/>
                    <a:lstStyle/>
                    <a:p>
                      <a:pPr algn="ctr"/>
                      <a:r>
                        <a:rPr lang="en-US" sz="1200" dirty="0"/>
                        <a:t>$84 (1 year)</a:t>
                      </a:r>
                    </a:p>
                  </a:txBody>
                  <a:tcPr marL="93260" marR="93260" marT="46630" marB="46630" anchor="ctr">
                    <a:solidFill>
                      <a:schemeClr val="bg1">
                        <a:lumMod val="95000"/>
                      </a:schemeClr>
                    </a:solidFill>
                  </a:tcPr>
                </a:tc>
                <a:extLst>
                  <a:ext uri="{0D108BD9-81ED-4DB2-BD59-A6C34878D82A}">
                    <a16:rowId xmlns:a16="http://schemas.microsoft.com/office/drawing/2014/main" val="1180556077"/>
                  </a:ext>
                </a:extLst>
              </a:tr>
              <a:tr h="279781">
                <a:tc>
                  <a:txBody>
                    <a:bodyPr/>
                    <a:lstStyle/>
                    <a:p>
                      <a:r>
                        <a:rPr lang="en-US" sz="1200" b="1" dirty="0"/>
                        <a:t>Seat Minimum</a:t>
                      </a:r>
                    </a:p>
                  </a:txBody>
                  <a:tcPr marL="93260" marR="93260" marT="46630" marB="46630" anchor="ctr">
                    <a:solidFill>
                      <a:schemeClr val="bg1">
                        <a:lumMod val="85000"/>
                      </a:schemeClr>
                    </a:solidFill>
                  </a:tcPr>
                </a:tc>
                <a:tc>
                  <a:txBody>
                    <a:bodyPr/>
                    <a:lstStyle/>
                    <a:p>
                      <a:pPr algn="ctr"/>
                      <a:r>
                        <a:rPr lang="en-US" sz="1200" dirty="0"/>
                        <a:t>1</a:t>
                      </a:r>
                    </a:p>
                  </a:txBody>
                  <a:tcPr marL="93260" marR="93260" marT="46630" marB="46630" anchor="ctr">
                    <a:solidFill>
                      <a:srgbClr val="FAFAFA"/>
                    </a:solidFill>
                  </a:tcPr>
                </a:tc>
                <a:tc>
                  <a:txBody>
                    <a:bodyPr/>
                    <a:lstStyle/>
                    <a:p>
                      <a:pPr algn="ctr"/>
                      <a:r>
                        <a:rPr lang="en-US" sz="1200" dirty="0"/>
                        <a:t>5</a:t>
                      </a:r>
                    </a:p>
                  </a:txBody>
                  <a:tcPr marL="93260" marR="93260" marT="46630" marB="46630" anchor="ctr">
                    <a:solidFill>
                      <a:srgbClr val="FAFAFA"/>
                    </a:solidFill>
                  </a:tcPr>
                </a:tc>
                <a:tc>
                  <a:txBody>
                    <a:bodyPr/>
                    <a:lstStyle/>
                    <a:p>
                      <a:pPr algn="ctr"/>
                      <a:r>
                        <a:rPr lang="en-US" sz="1200" dirty="0"/>
                        <a:t>5</a:t>
                      </a:r>
                    </a:p>
                  </a:txBody>
                  <a:tcPr marL="93260" marR="93260" marT="46630" marB="46630" anchor="ctr">
                    <a:solidFill>
                      <a:srgbClr val="FAFAFA"/>
                    </a:solidFill>
                  </a:tcPr>
                </a:tc>
                <a:tc>
                  <a:txBody>
                    <a:bodyPr/>
                    <a:lstStyle/>
                    <a:p>
                      <a:pPr algn="ctr"/>
                      <a:r>
                        <a:rPr lang="en-US" sz="1200" dirty="0"/>
                        <a:t>5</a:t>
                      </a:r>
                    </a:p>
                  </a:txBody>
                  <a:tcPr marL="93260" marR="93260" marT="46630" marB="46630" anchor="ctr">
                    <a:solidFill>
                      <a:srgbClr val="FAFAFA"/>
                    </a:solidFill>
                  </a:tcPr>
                </a:tc>
                <a:tc>
                  <a:txBody>
                    <a:bodyPr/>
                    <a:lstStyle/>
                    <a:p>
                      <a:pPr algn="ctr"/>
                      <a:r>
                        <a:rPr lang="en-US" sz="1200" dirty="0"/>
                        <a:t>250</a:t>
                      </a:r>
                    </a:p>
                  </a:txBody>
                  <a:tcPr marL="93260" marR="93260" marT="46630" marB="46630" anchor="ctr">
                    <a:solidFill>
                      <a:srgbClr val="FAFAFA"/>
                    </a:solidFill>
                  </a:tcPr>
                </a:tc>
                <a:extLst>
                  <a:ext uri="{0D108BD9-81ED-4DB2-BD59-A6C34878D82A}">
                    <a16:rowId xmlns:a16="http://schemas.microsoft.com/office/drawing/2014/main" val="10002"/>
                  </a:ext>
                </a:extLst>
              </a:tr>
              <a:tr h="279781">
                <a:tc>
                  <a:txBody>
                    <a:bodyPr/>
                    <a:lstStyle/>
                    <a:p>
                      <a:r>
                        <a:rPr lang="en-US" sz="1200" b="1" dirty="0"/>
                        <a:t>Seat</a:t>
                      </a:r>
                      <a:r>
                        <a:rPr lang="en-US" sz="1200" b="1" baseline="0" dirty="0"/>
                        <a:t> Maximum</a:t>
                      </a:r>
                      <a:endParaRPr lang="en-US" sz="1200" b="1" dirty="0"/>
                    </a:p>
                  </a:txBody>
                  <a:tcPr marL="93260" marR="93260" marT="46630" marB="46630" anchor="ctr">
                    <a:solidFill>
                      <a:schemeClr val="bg1">
                        <a:lumMod val="85000"/>
                      </a:schemeClr>
                    </a:solidFill>
                  </a:tcPr>
                </a:tc>
                <a:tc>
                  <a:txBody>
                    <a:bodyPr/>
                    <a:lstStyle/>
                    <a:p>
                      <a:pPr algn="ctr"/>
                      <a:r>
                        <a:rPr lang="en-US" sz="1200" dirty="0"/>
                        <a:t>None</a:t>
                      </a:r>
                    </a:p>
                  </a:txBody>
                  <a:tcPr marL="93260" marR="93260" marT="46630" marB="46630" anchor="ctr">
                    <a:solidFill>
                      <a:schemeClr val="bg1">
                        <a:lumMod val="95000"/>
                      </a:schemeClr>
                    </a:solidFill>
                  </a:tcPr>
                </a:tc>
                <a:tc>
                  <a:txBody>
                    <a:bodyPr/>
                    <a:lstStyle/>
                    <a:p>
                      <a:pPr algn="ctr"/>
                      <a:r>
                        <a:rPr lang="en-US" sz="1200" dirty="0"/>
                        <a:t>None</a:t>
                      </a:r>
                    </a:p>
                  </a:txBody>
                  <a:tcPr marL="93260" marR="93260" marT="46630" marB="46630" anchor="ctr">
                    <a:solidFill>
                      <a:schemeClr val="bg1">
                        <a:lumMod val="95000"/>
                      </a:schemeClr>
                    </a:solidFill>
                  </a:tcPr>
                </a:tc>
                <a:tc>
                  <a:txBody>
                    <a:bodyPr/>
                    <a:lstStyle/>
                    <a:p>
                      <a:pPr algn="ctr"/>
                      <a:r>
                        <a:rPr lang="en-US" sz="1200" dirty="0"/>
                        <a:t>None</a:t>
                      </a:r>
                    </a:p>
                  </a:txBody>
                  <a:tcPr marL="93260" marR="93260" marT="46630" marB="46630" anchor="ctr">
                    <a:solidFill>
                      <a:schemeClr val="bg1">
                        <a:lumMod val="95000"/>
                      </a:schemeClr>
                    </a:solidFill>
                  </a:tcPr>
                </a:tc>
                <a:tc>
                  <a:txBody>
                    <a:bodyPr/>
                    <a:lstStyle/>
                    <a:p>
                      <a:pPr algn="ctr"/>
                      <a:r>
                        <a:rPr lang="en-US" sz="1200" dirty="0"/>
                        <a:t>None</a:t>
                      </a:r>
                    </a:p>
                  </a:txBody>
                  <a:tcPr marL="93260" marR="93260" marT="46630" marB="46630" anchor="ctr">
                    <a:solidFill>
                      <a:schemeClr val="bg1">
                        <a:lumMod val="95000"/>
                      </a:schemeClr>
                    </a:solidFill>
                  </a:tcPr>
                </a:tc>
                <a:tc>
                  <a:txBody>
                    <a:bodyPr/>
                    <a:lstStyle/>
                    <a:p>
                      <a:pPr algn="ctr"/>
                      <a:r>
                        <a:rPr lang="en-US" sz="1200" dirty="0"/>
                        <a:t>None</a:t>
                      </a:r>
                    </a:p>
                  </a:txBody>
                  <a:tcPr marL="93260" marR="93260" marT="46630" marB="46630" anchor="ctr">
                    <a:solidFill>
                      <a:schemeClr val="bg1">
                        <a:lumMod val="95000"/>
                      </a:schemeClr>
                    </a:solidFill>
                  </a:tcPr>
                </a:tc>
                <a:extLst>
                  <a:ext uri="{0D108BD9-81ED-4DB2-BD59-A6C34878D82A}">
                    <a16:rowId xmlns:a16="http://schemas.microsoft.com/office/drawing/2014/main" val="10003"/>
                  </a:ext>
                </a:extLst>
              </a:tr>
              <a:tr h="279781">
                <a:tc>
                  <a:txBody>
                    <a:bodyPr/>
                    <a:lstStyle/>
                    <a:p>
                      <a:r>
                        <a:rPr lang="en-US" sz="1200" b="1" dirty="0"/>
                        <a:t>Qualifying OS</a:t>
                      </a:r>
                    </a:p>
                  </a:txBody>
                  <a:tcPr marL="93260" marR="93260" marT="46630" marB="46630" anchor="ctr">
                    <a:solidFill>
                      <a:schemeClr val="bg1">
                        <a:lumMod val="85000"/>
                      </a:schemeClr>
                    </a:solidFill>
                  </a:tcPr>
                </a:tc>
                <a:tc>
                  <a:txBody>
                    <a:bodyPr/>
                    <a:lstStyle/>
                    <a:p>
                      <a:pPr algn="ctr"/>
                      <a:r>
                        <a:rPr lang="en-US" sz="1200" dirty="0"/>
                        <a:t>Windows 10 Pro</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Any Pro Version</a:t>
                      </a:r>
                    </a:p>
                  </a:txBody>
                  <a:tcPr marL="93260" marR="93260" marT="46630" marB="46630" anchor="ctr">
                    <a:solidFill>
                      <a:srgbClr val="FAFAFA"/>
                    </a:solidFill>
                  </a:tcPr>
                </a:tc>
                <a:tc>
                  <a:txBody>
                    <a:bodyPr/>
                    <a:lstStyle/>
                    <a:p>
                      <a:pPr algn="ctr"/>
                      <a:r>
                        <a:rPr lang="en-US" sz="1200" dirty="0"/>
                        <a:t>Any Pro Version</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Any Pro Version</a:t>
                      </a:r>
                    </a:p>
                  </a:txBody>
                  <a:tcPr marL="93260" marR="93260" marT="46630" marB="46630" anchor="ctr">
                    <a:solidFill>
                      <a:srgbClr val="FAFAFA"/>
                    </a:solidFill>
                  </a:tcPr>
                </a:tc>
                <a:tc>
                  <a:txBody>
                    <a:bodyPr/>
                    <a:lstStyle/>
                    <a:p>
                      <a:pPr algn="ctr"/>
                      <a:r>
                        <a:rPr lang="en-US" sz="1200" dirty="0"/>
                        <a:t>Any Pro Version</a:t>
                      </a:r>
                    </a:p>
                  </a:txBody>
                  <a:tcPr marL="93260" marR="93260" marT="46630" marB="46630" anchor="ctr">
                    <a:solidFill>
                      <a:srgbClr val="FAFAFA"/>
                    </a:solidFill>
                  </a:tcPr>
                </a:tc>
                <a:extLst>
                  <a:ext uri="{0D108BD9-81ED-4DB2-BD59-A6C34878D82A}">
                    <a16:rowId xmlns:a16="http://schemas.microsoft.com/office/drawing/2014/main" val="10004"/>
                  </a:ext>
                </a:extLst>
              </a:tr>
              <a:tr h="279781">
                <a:tc>
                  <a:txBody>
                    <a:bodyPr/>
                    <a:lstStyle/>
                    <a:p>
                      <a:r>
                        <a:rPr lang="en-US" sz="1200" b="1" dirty="0"/>
                        <a:t>Partner Managed</a:t>
                      </a:r>
                      <a:r>
                        <a:rPr lang="en-US" sz="1200" b="1" baseline="0" dirty="0"/>
                        <a:t> </a:t>
                      </a:r>
                      <a:r>
                        <a:rPr lang="en-US" sz="1200" b="1" dirty="0"/>
                        <a:t>Seat Assignment</a:t>
                      </a:r>
                    </a:p>
                  </a:txBody>
                  <a:tcPr marL="93260" marR="93260" marT="46630" marB="46630" anchor="ctr">
                    <a:solidFill>
                      <a:schemeClr val="bg1">
                        <a:lumMod val="85000"/>
                      </a:schemeClr>
                    </a:solidFill>
                  </a:tcPr>
                </a:tc>
                <a:tc>
                  <a:txBody>
                    <a:bodyPr/>
                    <a:lstStyle/>
                    <a:p>
                      <a:pPr algn="ctr"/>
                      <a:r>
                        <a:rPr lang="en-US" sz="1200" dirty="0"/>
                        <a:t>Yes</a:t>
                      </a:r>
                    </a:p>
                  </a:txBody>
                  <a:tcPr marL="93260" marR="93260" marT="46630" marB="46630" anchor="ctr">
                    <a:solidFill>
                      <a:schemeClr val="bg1">
                        <a:lumMod val="9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algn="ctr"/>
                      <a:r>
                        <a:rPr lang="en-US" sz="1200" dirty="0"/>
                        <a:t>No</a:t>
                      </a:r>
                    </a:p>
                  </a:txBody>
                  <a:tcPr marL="93260" marR="93260" marT="46630" marB="46630" anchor="ctr">
                    <a:solidFill>
                      <a:schemeClr val="bg1">
                        <a:lumMod val="95000"/>
                      </a:schemeClr>
                    </a:solidFill>
                  </a:tcPr>
                </a:tc>
                <a:extLst>
                  <a:ext uri="{0D108BD9-81ED-4DB2-BD59-A6C34878D82A}">
                    <a16:rowId xmlns:a16="http://schemas.microsoft.com/office/drawing/2014/main" val="10005"/>
                  </a:ext>
                </a:extLst>
              </a:tr>
              <a:tr h="279781">
                <a:tc>
                  <a:txBody>
                    <a:bodyPr/>
                    <a:lstStyle/>
                    <a:p>
                      <a:r>
                        <a:rPr lang="en-US" sz="1200" b="1" dirty="0"/>
                        <a:t>License Activation</a:t>
                      </a:r>
                    </a:p>
                  </a:txBody>
                  <a:tcPr marL="93260" marR="93260" marT="46630" marB="46630" anchor="ctr">
                    <a:solidFill>
                      <a:schemeClr val="bg1">
                        <a:lumMod val="85000"/>
                      </a:schemeClr>
                    </a:solidFill>
                  </a:tcPr>
                </a:tc>
                <a:tc>
                  <a:txBody>
                    <a:bodyPr/>
                    <a:lstStyle/>
                    <a:p>
                      <a:pPr algn="ctr"/>
                      <a:r>
                        <a:rPr lang="en-US" sz="1200" dirty="0"/>
                        <a:t>Azure</a:t>
                      </a:r>
                      <a:r>
                        <a:rPr lang="en-US" sz="1200" baseline="0" dirty="0"/>
                        <a:t> AAD</a:t>
                      </a:r>
                      <a:endParaRPr lang="en-US" sz="1200" dirty="0"/>
                    </a:p>
                  </a:txBody>
                  <a:tcPr marL="93260" marR="93260" marT="46630" marB="46630" anchor="ctr">
                    <a:solidFill>
                      <a:srgbClr val="FAFAFA"/>
                    </a:solidFill>
                  </a:tcPr>
                </a:tc>
                <a:tc>
                  <a:txBody>
                    <a:bodyPr/>
                    <a:lstStyle/>
                    <a:p>
                      <a:pPr algn="ctr"/>
                      <a:r>
                        <a:rPr lang="en-US" sz="1200" dirty="0"/>
                        <a:t>MAK</a:t>
                      </a:r>
                    </a:p>
                  </a:txBody>
                  <a:tcPr marL="93260" marR="93260" marT="46630" marB="46630" anchor="ctr">
                    <a:solidFill>
                      <a:srgbClr val="FAFAFA"/>
                    </a:solidFill>
                  </a:tcPr>
                </a:tc>
                <a:tc>
                  <a:txBody>
                    <a:bodyPr/>
                    <a:lstStyle/>
                    <a:p>
                      <a:pPr algn="ctr"/>
                      <a:r>
                        <a:rPr lang="en-US" sz="1200" dirty="0"/>
                        <a:t>MAK</a:t>
                      </a:r>
                    </a:p>
                  </a:txBody>
                  <a:tcPr marL="93260" marR="93260" marT="46630" marB="46630" anchor="ctr">
                    <a:solidFill>
                      <a:srgbClr val="FAFAFA"/>
                    </a:solidFill>
                  </a:tcPr>
                </a:tc>
                <a:tc>
                  <a:txBody>
                    <a:bodyPr/>
                    <a:lstStyle/>
                    <a:p>
                      <a:pPr algn="ctr"/>
                      <a:r>
                        <a:rPr lang="en-US" sz="1200" dirty="0"/>
                        <a:t>MAK</a:t>
                      </a:r>
                    </a:p>
                  </a:txBody>
                  <a:tcPr marL="93260" marR="93260" marT="46630" marB="46630" anchor="ctr">
                    <a:solidFill>
                      <a:srgbClr val="FAFAFA"/>
                    </a:solidFill>
                  </a:tcPr>
                </a:tc>
                <a:tc>
                  <a:txBody>
                    <a:bodyPr/>
                    <a:lstStyle/>
                    <a:p>
                      <a:pPr algn="ctr"/>
                      <a:r>
                        <a:rPr lang="en-US" sz="1200" dirty="0"/>
                        <a:t>MAK/KMS</a:t>
                      </a:r>
                    </a:p>
                  </a:txBody>
                  <a:tcPr marL="93260" marR="93260" marT="46630" marB="46630" anchor="ctr">
                    <a:solidFill>
                      <a:srgbClr val="FAFAFA"/>
                    </a:solidFill>
                  </a:tcPr>
                </a:tc>
                <a:extLst>
                  <a:ext uri="{0D108BD9-81ED-4DB2-BD59-A6C34878D82A}">
                    <a16:rowId xmlns:a16="http://schemas.microsoft.com/office/drawing/2014/main" val="10011"/>
                  </a:ext>
                </a:extLst>
              </a:tr>
              <a:tr h="279781">
                <a:tc>
                  <a:txBody>
                    <a:bodyPr/>
                    <a:lstStyle/>
                    <a:p>
                      <a:r>
                        <a:rPr lang="en-US" sz="1200" b="1" dirty="0"/>
                        <a:t>Volume Discounts</a:t>
                      </a:r>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algn="ctr"/>
                      <a:r>
                        <a:rPr lang="en-US" sz="1200" dirty="0"/>
                        <a:t>Limited</a:t>
                      </a:r>
                    </a:p>
                  </a:txBody>
                  <a:tcPr marL="93260" marR="93260" marT="46630" marB="46630" anchor="ctr">
                    <a:solidFill>
                      <a:schemeClr val="bg1">
                        <a:lumMod val="95000"/>
                      </a:schemeClr>
                    </a:solidFill>
                  </a:tcPr>
                </a:tc>
                <a:tc>
                  <a:txBody>
                    <a:bodyPr/>
                    <a:lstStyle/>
                    <a:p>
                      <a:pPr algn="ctr"/>
                      <a:r>
                        <a:rPr lang="en-US" sz="1200" dirty="0"/>
                        <a:t>Limited</a:t>
                      </a:r>
                    </a:p>
                  </a:txBody>
                  <a:tcPr marL="93260" marR="93260" marT="46630" marB="46630" anchor="ctr">
                    <a:solidFill>
                      <a:schemeClr val="bg1">
                        <a:lumMod val="95000"/>
                      </a:schemeClr>
                    </a:solidFill>
                  </a:tcPr>
                </a:tc>
                <a:tc>
                  <a:txBody>
                    <a:bodyPr/>
                    <a:lstStyle/>
                    <a:p>
                      <a:pPr algn="ctr"/>
                      <a:r>
                        <a:rPr lang="en-US" sz="1200" dirty="0"/>
                        <a:t>Limited</a:t>
                      </a:r>
                    </a:p>
                  </a:txBody>
                  <a:tcPr marL="93260" marR="93260" marT="46630" marB="46630" anchor="ctr">
                    <a:solidFill>
                      <a:schemeClr val="bg1">
                        <a:lumMod val="95000"/>
                      </a:schemeClr>
                    </a:solidFill>
                  </a:tcPr>
                </a:tc>
                <a:tc>
                  <a:txBody>
                    <a:bodyPr/>
                    <a:lstStyle/>
                    <a:p>
                      <a:pPr algn="ctr"/>
                      <a:r>
                        <a:rPr lang="en-US" sz="1200" dirty="0"/>
                        <a:t>Yes (Level A, B,</a:t>
                      </a:r>
                      <a:r>
                        <a:rPr lang="en-US" sz="1200" baseline="0" dirty="0"/>
                        <a:t> C, D)</a:t>
                      </a:r>
                      <a:endParaRPr lang="en-US" sz="1200" dirty="0"/>
                    </a:p>
                  </a:txBody>
                  <a:tcPr marL="93260" marR="93260" marT="46630" marB="46630" anchor="ctr">
                    <a:solidFill>
                      <a:schemeClr val="bg1">
                        <a:lumMod val="95000"/>
                      </a:schemeClr>
                    </a:solidFill>
                  </a:tcPr>
                </a:tc>
                <a:extLst>
                  <a:ext uri="{0D108BD9-81ED-4DB2-BD59-A6C34878D82A}">
                    <a16:rowId xmlns:a16="http://schemas.microsoft.com/office/drawing/2014/main" val="10007"/>
                  </a:ext>
                </a:extLst>
              </a:tr>
              <a:tr h="279781">
                <a:tc>
                  <a:txBody>
                    <a:bodyPr/>
                    <a:lstStyle/>
                    <a:p>
                      <a:r>
                        <a:rPr lang="en-US" sz="1200" b="1" dirty="0"/>
                        <a:t>SA Benefits: LTSB Rights</a:t>
                      </a:r>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Yes</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extLst>
                  <a:ext uri="{0D108BD9-81ED-4DB2-BD59-A6C34878D82A}">
                    <a16:rowId xmlns:a16="http://schemas.microsoft.com/office/drawing/2014/main" val="10008"/>
                  </a:ext>
                </a:extLst>
              </a:tr>
              <a:tr h="279781">
                <a:tc>
                  <a:txBody>
                    <a:bodyPr/>
                    <a:lstStyle/>
                    <a:p>
                      <a:r>
                        <a:rPr lang="en-US" sz="1200" b="1" dirty="0"/>
                        <a:t>SA Benefits: Downgrade</a:t>
                      </a:r>
                      <a:r>
                        <a:rPr lang="en-US" sz="1200" b="1" baseline="0" dirty="0"/>
                        <a:t> Rights</a:t>
                      </a:r>
                      <a:endParaRPr lang="en-US" sz="1200" b="1" dirty="0"/>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Yes</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Yes</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200" dirty="0"/>
                        <a:t>Yes</a:t>
                      </a:r>
                    </a:p>
                  </a:txBody>
                  <a:tcPr marL="93260" marR="93260" marT="46630" marB="46630" anchor="ctr">
                    <a:solidFill>
                      <a:schemeClr val="bg1">
                        <a:lumMod val="95000"/>
                      </a:schemeClr>
                    </a:solidFill>
                  </a:tcPr>
                </a:tc>
                <a:tc>
                  <a:txBody>
                    <a:bodyPr/>
                    <a:lstStyle/>
                    <a:p>
                      <a:pPr algn="ctr"/>
                      <a:r>
                        <a:rPr lang="en-US" sz="1200" dirty="0"/>
                        <a:t>Yes</a:t>
                      </a:r>
                    </a:p>
                  </a:txBody>
                  <a:tcPr marL="93260" marR="93260" marT="46630" marB="46630" anchor="ctr">
                    <a:solidFill>
                      <a:schemeClr val="bg1">
                        <a:lumMod val="95000"/>
                      </a:schemeClr>
                    </a:solidFill>
                  </a:tcPr>
                </a:tc>
                <a:extLst>
                  <a:ext uri="{0D108BD9-81ED-4DB2-BD59-A6C34878D82A}">
                    <a16:rowId xmlns:a16="http://schemas.microsoft.com/office/drawing/2014/main" val="10009"/>
                  </a:ext>
                </a:extLst>
              </a:tr>
              <a:tr h="279781">
                <a:tc>
                  <a:txBody>
                    <a:bodyPr/>
                    <a:lstStyle/>
                    <a:p>
                      <a:r>
                        <a:rPr lang="en-US" sz="1200" b="1" dirty="0"/>
                        <a:t>SA Benefits: MDOP</a:t>
                      </a:r>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extLst>
                  <a:ext uri="{0D108BD9-81ED-4DB2-BD59-A6C34878D82A}">
                    <a16:rowId xmlns:a16="http://schemas.microsoft.com/office/drawing/2014/main" val="10010"/>
                  </a:ext>
                </a:extLst>
              </a:tr>
              <a:tr h="279781">
                <a:tc>
                  <a:txBody>
                    <a:bodyPr/>
                    <a:lstStyle/>
                    <a:p>
                      <a:r>
                        <a:rPr lang="en-US" sz="1200" b="1" dirty="0"/>
                        <a:t>SA Benefits: MSFT</a:t>
                      </a:r>
                      <a:r>
                        <a:rPr lang="en-US" sz="1200" b="1" baseline="0" dirty="0"/>
                        <a:t> </a:t>
                      </a:r>
                      <a:r>
                        <a:rPr lang="en-US" sz="1200" b="1" dirty="0"/>
                        <a:t>Support</a:t>
                      </a:r>
                      <a:r>
                        <a:rPr lang="en-US" sz="1200" b="1" baseline="0" dirty="0"/>
                        <a:t> and Training</a:t>
                      </a:r>
                      <a:endParaRPr lang="en-US" sz="1200" b="1" dirty="0"/>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chemeClr val="bg1">
                        <a:lumMod val="95000"/>
                      </a:schemeClr>
                    </a:solidFill>
                  </a:tcPr>
                </a:tc>
                <a:tc>
                  <a:txBody>
                    <a:bodyPr/>
                    <a:lstStyle/>
                    <a:p>
                      <a:pPr algn="ctr"/>
                      <a:r>
                        <a:rPr lang="en-US" sz="1200" dirty="0"/>
                        <a:t>Yes</a:t>
                      </a:r>
                    </a:p>
                  </a:txBody>
                  <a:tcPr marL="93260" marR="93260" marT="46630" marB="46630" anchor="ctr">
                    <a:solidFill>
                      <a:schemeClr val="bg1">
                        <a:lumMod val="95000"/>
                      </a:schemeClr>
                    </a:solidFill>
                  </a:tcPr>
                </a:tc>
                <a:tc>
                  <a:txBody>
                    <a:bodyPr/>
                    <a:lstStyle/>
                    <a:p>
                      <a:pPr algn="ctr"/>
                      <a:r>
                        <a:rPr lang="en-US" sz="1200" dirty="0"/>
                        <a:t>Yes</a:t>
                      </a:r>
                    </a:p>
                  </a:txBody>
                  <a:tcPr marL="93260" marR="93260" marT="46630" marB="46630" anchor="ctr">
                    <a:solidFill>
                      <a:schemeClr val="bg1">
                        <a:lumMod val="95000"/>
                      </a:schemeClr>
                    </a:solidFill>
                  </a:tcPr>
                </a:tc>
                <a:tc>
                  <a:txBody>
                    <a:bodyPr/>
                    <a:lstStyle/>
                    <a:p>
                      <a:pPr algn="ctr"/>
                      <a:r>
                        <a:rPr lang="en-US" sz="1200" dirty="0"/>
                        <a:t>Yes</a:t>
                      </a:r>
                    </a:p>
                  </a:txBody>
                  <a:tcPr marL="93260" marR="93260" marT="46630" marB="46630" anchor="ctr">
                    <a:solidFill>
                      <a:schemeClr val="bg1">
                        <a:lumMod val="95000"/>
                      </a:schemeClr>
                    </a:solidFill>
                  </a:tcPr>
                </a:tc>
                <a:tc>
                  <a:txBody>
                    <a:bodyPr/>
                    <a:lstStyle/>
                    <a:p>
                      <a:pPr algn="ctr"/>
                      <a:r>
                        <a:rPr lang="en-US" sz="1200" dirty="0"/>
                        <a:t>Yes</a:t>
                      </a:r>
                    </a:p>
                  </a:txBody>
                  <a:tcPr marL="93260" marR="93260" marT="46630" marB="46630" anchor="ctr">
                    <a:solidFill>
                      <a:schemeClr val="bg1">
                        <a:lumMod val="95000"/>
                      </a:schemeClr>
                    </a:solidFill>
                  </a:tcPr>
                </a:tc>
                <a:extLst>
                  <a:ext uri="{0D108BD9-81ED-4DB2-BD59-A6C34878D82A}">
                    <a16:rowId xmlns:a16="http://schemas.microsoft.com/office/drawing/2014/main" val="10012"/>
                  </a:ext>
                </a:extLst>
              </a:tr>
              <a:tr h="279781">
                <a:tc>
                  <a:txBody>
                    <a:bodyPr/>
                    <a:lstStyle/>
                    <a:p>
                      <a:r>
                        <a:rPr lang="en-US" sz="1200" b="1" dirty="0"/>
                        <a:t>SA Benefits:</a:t>
                      </a:r>
                      <a:r>
                        <a:rPr lang="en-US" sz="1200" b="1" baseline="0" dirty="0"/>
                        <a:t> VDI Rights</a:t>
                      </a:r>
                      <a:endParaRPr lang="en-US" sz="1200" b="1" dirty="0"/>
                    </a:p>
                  </a:txBody>
                  <a:tcPr marL="93260" marR="93260" marT="46630" marB="46630" anchor="ctr">
                    <a:solidFill>
                      <a:schemeClr val="bg1">
                        <a:lumMod val="85000"/>
                      </a:schemeClr>
                    </a:solidFill>
                  </a:tcPr>
                </a:tc>
                <a:tc>
                  <a:txBody>
                    <a:bodyPr/>
                    <a:lstStyle/>
                    <a:p>
                      <a:pPr algn="ctr"/>
                      <a:r>
                        <a:rPr lang="en-US" sz="1200" dirty="0"/>
                        <a:t>No</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tc>
                  <a:txBody>
                    <a:bodyPr/>
                    <a:lstStyle/>
                    <a:p>
                      <a:pPr algn="ctr"/>
                      <a:r>
                        <a:rPr lang="en-US" sz="1200" dirty="0"/>
                        <a:t>Yes</a:t>
                      </a:r>
                    </a:p>
                  </a:txBody>
                  <a:tcPr marL="93260" marR="93260" marT="46630" marB="46630" anchor="ctr">
                    <a:solidFill>
                      <a:srgbClr val="FAFAFA"/>
                    </a:solidFill>
                  </a:tcPr>
                </a:tc>
                <a:extLst>
                  <a:ext uri="{0D108BD9-81ED-4DB2-BD59-A6C34878D82A}">
                    <a16:rowId xmlns:a16="http://schemas.microsoft.com/office/drawing/2014/main" val="841369444"/>
                  </a:ext>
                </a:extLst>
              </a:tr>
            </a:tbl>
          </a:graphicData>
        </a:graphic>
      </p:graphicFrame>
      <p:sp>
        <p:nvSpPr>
          <p:cNvPr id="2" name="TextBox 1"/>
          <p:cNvSpPr txBox="1"/>
          <p:nvPr/>
        </p:nvSpPr>
        <p:spPr>
          <a:xfrm>
            <a:off x="6231993" y="216604"/>
            <a:ext cx="5931363" cy="876073"/>
          </a:xfrm>
          <a:prstGeom prst="rect">
            <a:avLst/>
          </a:prstGeom>
          <a:solidFill>
            <a:schemeClr val="tx2"/>
          </a:solidFill>
        </p:spPr>
        <p:txBody>
          <a:bodyPr wrap="square" lIns="186521" tIns="0" rIns="186521" bIns="0" rtlCol="0" anchor="ctr">
            <a:noAutofit/>
          </a:bodyPr>
          <a:lstStyle/>
          <a:p>
            <a:pPr>
              <a:lnSpc>
                <a:spcPct val="90000"/>
              </a:lnSpc>
              <a:spcAft>
                <a:spcPts val="612"/>
              </a:spcAft>
              <a:defRPr/>
            </a:pPr>
            <a:r>
              <a:rPr lang="en-US" sz="1632" kern="0" dirty="0">
                <a:solidFill>
                  <a:srgbClr val="FFFFFF"/>
                </a:solidFill>
              </a:rPr>
              <a:t>“Customers that need SA benefits, volume discounting, or want to manage their own Windows VL licenses, should continue to choose Software Assurance”</a:t>
            </a:r>
          </a:p>
        </p:txBody>
      </p:sp>
      <p:sp>
        <p:nvSpPr>
          <p:cNvPr id="5" name="TextBox 4"/>
          <p:cNvSpPr txBox="1"/>
          <p:nvPr/>
        </p:nvSpPr>
        <p:spPr>
          <a:xfrm>
            <a:off x="9867935" y="6688848"/>
            <a:ext cx="2295420" cy="158521"/>
          </a:xfrm>
          <a:prstGeom prst="rect">
            <a:avLst/>
          </a:prstGeom>
          <a:noFill/>
        </p:spPr>
        <p:txBody>
          <a:bodyPr wrap="none" lIns="0" tIns="0" rIns="0" bIns="0" rtlCol="0">
            <a:spAutoFit/>
          </a:bodyPr>
          <a:lstStyle/>
          <a:p>
            <a:pPr algn="r">
              <a:lnSpc>
                <a:spcPct val="90000"/>
              </a:lnSpc>
              <a:spcAft>
                <a:spcPts val="612"/>
              </a:spcAft>
              <a:defRPr/>
            </a:pPr>
            <a:r>
              <a:rPr lang="en-US" sz="1122" i="1" kern="0" dirty="0">
                <a:gradFill>
                  <a:gsLst>
                    <a:gs pos="2917">
                      <a:srgbClr val="505050"/>
                    </a:gs>
                    <a:gs pos="30000">
                      <a:srgbClr val="505050"/>
                    </a:gs>
                  </a:gsLst>
                  <a:lin ang="5400000" scaled="0"/>
                </a:gradFill>
              </a:rPr>
              <a:t>All Prices are ERP (Level A/No Level)</a:t>
            </a:r>
          </a:p>
        </p:txBody>
      </p:sp>
    </p:spTree>
    <p:extLst>
      <p:ext uri="{BB962C8B-B14F-4D97-AF65-F5344CB8AC3E}">
        <p14:creationId xmlns:p14="http://schemas.microsoft.com/office/powerpoint/2010/main" val="155022550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Paths to Windows 10 Pro</a:t>
            </a:r>
          </a:p>
        </p:txBody>
      </p:sp>
      <p:graphicFrame>
        <p:nvGraphicFramePr>
          <p:cNvPr id="4" name="Table 3"/>
          <p:cNvGraphicFramePr>
            <a:graphicFrameLocks noGrp="1"/>
          </p:cNvGraphicFramePr>
          <p:nvPr>
            <p:extLst/>
          </p:nvPr>
        </p:nvGraphicFramePr>
        <p:xfrm>
          <a:off x="319526" y="1189293"/>
          <a:ext cx="11799788" cy="5496965"/>
        </p:xfrm>
        <a:graphic>
          <a:graphicData uri="http://schemas.openxmlformats.org/drawingml/2006/table">
            <a:tbl>
              <a:tblPr firstRow="1" bandRow="1">
                <a:tableStyleId>{5C22544A-7EE6-4342-B048-85BDC9FD1C3A}</a:tableStyleId>
              </a:tblPr>
              <a:tblGrid>
                <a:gridCol w="3558668">
                  <a:extLst>
                    <a:ext uri="{9D8B030D-6E8A-4147-A177-3AD203B41FA5}">
                      <a16:colId xmlns:a16="http://schemas.microsoft.com/office/drawing/2014/main" val="534509026"/>
                    </a:ext>
                  </a:extLst>
                </a:gridCol>
                <a:gridCol w="2060280">
                  <a:extLst>
                    <a:ext uri="{9D8B030D-6E8A-4147-A177-3AD203B41FA5}">
                      <a16:colId xmlns:a16="http://schemas.microsoft.com/office/drawing/2014/main" val="2464338372"/>
                    </a:ext>
                  </a:extLst>
                </a:gridCol>
                <a:gridCol w="2060280">
                  <a:extLst>
                    <a:ext uri="{9D8B030D-6E8A-4147-A177-3AD203B41FA5}">
                      <a16:colId xmlns:a16="http://schemas.microsoft.com/office/drawing/2014/main" val="3428845932"/>
                    </a:ext>
                  </a:extLst>
                </a:gridCol>
                <a:gridCol w="2060280">
                  <a:extLst>
                    <a:ext uri="{9D8B030D-6E8A-4147-A177-3AD203B41FA5}">
                      <a16:colId xmlns:a16="http://schemas.microsoft.com/office/drawing/2014/main" val="3155966463"/>
                    </a:ext>
                  </a:extLst>
                </a:gridCol>
                <a:gridCol w="2060280">
                  <a:extLst>
                    <a:ext uri="{9D8B030D-6E8A-4147-A177-3AD203B41FA5}">
                      <a16:colId xmlns:a16="http://schemas.microsoft.com/office/drawing/2014/main" val="3960847963"/>
                    </a:ext>
                  </a:extLst>
                </a:gridCol>
              </a:tblGrid>
              <a:tr h="669749">
                <a:tc>
                  <a:txBody>
                    <a:bodyPr/>
                    <a:lstStyle/>
                    <a:p>
                      <a:r>
                        <a:rPr lang="en-US" sz="2000" dirty="0"/>
                        <a:t>Get from…</a:t>
                      </a:r>
                    </a:p>
                  </a:txBody>
                  <a:tcPr marL="93260" marR="93260" marT="46630" marB="46630" anchor="ctr"/>
                </a:tc>
                <a:tc gridSpan="4">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2000" dirty="0"/>
                        <a:t>..to</a:t>
                      </a:r>
                      <a:r>
                        <a:rPr lang="en-US" sz="2000" baseline="0" dirty="0"/>
                        <a:t> Windows 10 Pro</a:t>
                      </a:r>
                      <a:endParaRPr lang="en-US" sz="2000" dirty="0"/>
                    </a:p>
                  </a:txBody>
                  <a:tcPr marL="93260" marR="93260" marT="46630" marB="46630" anchor="ct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369264996"/>
                  </a:ext>
                </a:extLst>
              </a:tr>
              <a:tr h="669749">
                <a:tc rowSpan="2">
                  <a:txBody>
                    <a:bodyPr/>
                    <a:lstStyle/>
                    <a:p>
                      <a:pPr algn="ctr"/>
                      <a:endParaRPr lang="en-US" sz="1600" b="1" baseline="0" dirty="0"/>
                    </a:p>
                  </a:txBody>
                  <a:tcPr marL="93260" marR="93260" marT="46630" marB="46630" anchor="ctr">
                    <a:solidFill>
                      <a:schemeClr val="bg1">
                        <a:lumMod val="95000"/>
                      </a:schemeClr>
                    </a:solidFill>
                  </a:tcPr>
                </a:tc>
                <a:tc>
                  <a:txBody>
                    <a:bodyPr/>
                    <a:lstStyle/>
                    <a:p>
                      <a:pPr algn="ctr"/>
                      <a:r>
                        <a:rPr lang="en-US" sz="1600" b="1" dirty="0"/>
                        <a:t>Retail</a:t>
                      </a:r>
                    </a:p>
                  </a:txBody>
                  <a:tcPr marL="93260" marR="93260" marT="46630" marB="46630" anchor="ctr">
                    <a:solidFill>
                      <a:schemeClr val="bg1">
                        <a:lumMod val="85000"/>
                      </a:schemeClr>
                    </a:solidFill>
                  </a:tcPr>
                </a:tc>
                <a:tc>
                  <a:txBody>
                    <a:bodyPr/>
                    <a:lstStyle/>
                    <a:p>
                      <a:pPr algn="ctr"/>
                      <a:r>
                        <a:rPr lang="en-US" sz="1600" b="1" dirty="0"/>
                        <a:t>Windows Store (ESD)</a:t>
                      </a:r>
                    </a:p>
                  </a:txBody>
                  <a:tcPr marL="93260" marR="93260" marT="46630" marB="46630" anchor="ctr">
                    <a:solidFill>
                      <a:schemeClr val="bg1">
                        <a:lumMod val="85000"/>
                      </a:schemeClr>
                    </a:solidFill>
                  </a:tcPr>
                </a:tc>
                <a:tc gridSpan="2">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600" b="1" dirty="0"/>
                        <a:t>Volume Licensing: Open/OV/OVS</a:t>
                      </a:r>
                    </a:p>
                  </a:txBody>
                  <a:tcPr marL="93260" marR="93260" marT="46630" marB="46630" anchor="ctr">
                    <a:solidFill>
                      <a:schemeClr val="bg1">
                        <a:lumMod val="85000"/>
                      </a:schemeClr>
                    </a:solidFill>
                  </a:tcPr>
                </a:tc>
                <a:tc hMerge="1">
                  <a:txBody>
                    <a:bodyPr/>
                    <a:lstStyle/>
                    <a:p>
                      <a:pPr marL="0" marR="0" indent="0" algn="ctr" defTabSz="914367" rtl="0" eaLnBrk="1" fontAlgn="auto" latinLnBrk="0" hangingPunct="1">
                        <a:lnSpc>
                          <a:spcPct val="100000"/>
                        </a:lnSpc>
                        <a:spcBef>
                          <a:spcPts val="0"/>
                        </a:spcBef>
                        <a:spcAft>
                          <a:spcPts val="0"/>
                        </a:spcAft>
                        <a:buClrTx/>
                        <a:buSzTx/>
                        <a:buFontTx/>
                        <a:buNone/>
                        <a:tabLst/>
                        <a:defRPr/>
                      </a:pPr>
                      <a:endParaRPr lang="en-US" sz="1200" b="0" dirty="0"/>
                    </a:p>
                  </a:txBody>
                  <a:tcPr anchor="ctr"/>
                </a:tc>
                <a:extLst>
                  <a:ext uri="{0D108BD9-81ED-4DB2-BD59-A6C34878D82A}">
                    <a16:rowId xmlns:a16="http://schemas.microsoft.com/office/drawing/2014/main" val="555584698"/>
                  </a:ext>
                </a:extLst>
              </a:tr>
              <a:tr h="280247">
                <a:tc vMerge="1">
                  <a:txBody>
                    <a:bodyPr/>
                    <a:lstStyle/>
                    <a:p>
                      <a:endParaRPr lang="en-US" sz="1800" b="0" baseline="0" dirty="0"/>
                    </a:p>
                  </a:txBody>
                  <a:tcPr anchor="ctr">
                    <a:solidFill>
                      <a:srgbClr val="F2F2F2"/>
                    </a:solidFill>
                  </a:tcPr>
                </a:tc>
                <a:tc>
                  <a:txBody>
                    <a:bodyPr/>
                    <a:lstStyle/>
                    <a:p>
                      <a:pPr algn="ctr"/>
                      <a:r>
                        <a:rPr lang="en-US" sz="1100" b="0" i="1" dirty="0"/>
                        <a:t>Full</a:t>
                      </a:r>
                      <a:r>
                        <a:rPr lang="en-US" sz="1100" b="0" i="1" baseline="0" dirty="0"/>
                        <a:t> license</a:t>
                      </a:r>
                      <a:endParaRPr lang="en-US" sz="1100" b="0" i="1" dirty="0"/>
                    </a:p>
                  </a:txBody>
                  <a:tcPr marL="93260" marR="93260" marT="46630" marB="46630" anchor="ctr">
                    <a:solidFill>
                      <a:srgbClr val="D9D9D9"/>
                    </a:solidFill>
                  </a:tcPr>
                </a:tc>
                <a:tc>
                  <a:txBody>
                    <a:bodyPr/>
                    <a:lstStyle/>
                    <a:p>
                      <a:pPr algn="ctr"/>
                      <a:r>
                        <a:rPr lang="en-US" sz="1100" b="0" i="1" dirty="0"/>
                        <a:t>Upgrade license</a:t>
                      </a:r>
                    </a:p>
                  </a:txBody>
                  <a:tcPr marL="93260" marR="93260" marT="46630" marB="46630" anchor="ctr">
                    <a:solidFill>
                      <a:srgbClr val="D9D9D9"/>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100" b="0" i="1" dirty="0"/>
                        <a:t>Upgrade license</a:t>
                      </a:r>
                    </a:p>
                  </a:txBody>
                  <a:tcPr marL="93260" marR="93260" marT="46630" marB="46630" anchor="ctr">
                    <a:solidFill>
                      <a:srgbClr val="D9D9D9"/>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100" b="0" i="1" dirty="0"/>
                        <a:t>Full</a:t>
                      </a:r>
                      <a:r>
                        <a:rPr lang="en-US" sz="1100" b="0" i="1" baseline="0" dirty="0"/>
                        <a:t> license</a:t>
                      </a:r>
                      <a:endParaRPr lang="en-US" sz="1100" b="0" i="1" dirty="0"/>
                    </a:p>
                  </a:txBody>
                  <a:tcPr marL="93260" marR="93260" marT="46630" marB="46630" anchor="ctr">
                    <a:solidFill>
                      <a:srgbClr val="D9D9D9"/>
                    </a:solidFill>
                  </a:tcPr>
                </a:tc>
                <a:extLst>
                  <a:ext uri="{0D108BD9-81ED-4DB2-BD59-A6C34878D82A}">
                    <a16:rowId xmlns:a16="http://schemas.microsoft.com/office/drawing/2014/main" val="597845683"/>
                  </a:ext>
                </a:extLst>
              </a:tr>
              <a:tr h="669749">
                <a:tc>
                  <a:txBody>
                    <a:bodyPr/>
                    <a:lstStyle/>
                    <a:p>
                      <a:r>
                        <a:rPr lang="en-US" sz="1800" b="1" dirty="0"/>
                        <a:t>Windows</a:t>
                      </a:r>
                      <a:r>
                        <a:rPr lang="en-US" sz="1800" b="1" baseline="0" dirty="0"/>
                        <a:t> XP/Vista Home</a:t>
                      </a:r>
                    </a:p>
                  </a:txBody>
                  <a:tcPr marL="93260" marR="93260" marT="46630" marB="46630" anchor="ctr">
                    <a:solidFill>
                      <a:schemeClr val="bg1">
                        <a:lumMod val="85000"/>
                      </a:schemeClr>
                    </a:solidFill>
                  </a:tcPr>
                </a:tc>
                <a:tc>
                  <a:txBody>
                    <a:bodyPr/>
                    <a:lstStyle/>
                    <a:p>
                      <a:pPr algn="ctr"/>
                      <a:r>
                        <a:rPr lang="en-US" sz="1400" b="0" dirty="0"/>
                        <a:t>Windows 10 Pro FPP</a:t>
                      </a:r>
                      <a:r>
                        <a:rPr lang="en-US" sz="1400" b="0" baseline="0" dirty="0"/>
                        <a:t> ($199)</a:t>
                      </a:r>
                      <a:endParaRPr lang="en-US" sz="1400" b="0" dirty="0"/>
                    </a:p>
                  </a:txBody>
                  <a:tcPr marL="93260" marR="93260" marT="46630" marB="46630" anchor="ctr">
                    <a:solidFill>
                      <a:schemeClr val="bg1">
                        <a:lumMod val="95000"/>
                      </a:schemeClr>
                    </a:solidFill>
                  </a:tcPr>
                </a:tc>
                <a:tc>
                  <a:txBody>
                    <a:bodyPr/>
                    <a:lstStyle/>
                    <a:p>
                      <a:pPr algn="ctr"/>
                      <a:r>
                        <a:rPr lang="en-US" sz="1400" dirty="0"/>
                        <a:t>N/A</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N/A</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dirty="0"/>
                        <a:t>GGWA-SMO ($159)</a:t>
                      </a:r>
                    </a:p>
                  </a:txBody>
                  <a:tcPr marL="93260" marR="93260" marT="46630" marB="46630" anchor="ctr">
                    <a:solidFill>
                      <a:schemeClr val="bg1">
                        <a:lumMod val="95000"/>
                      </a:schemeClr>
                    </a:solidFill>
                  </a:tcPr>
                </a:tc>
                <a:extLst>
                  <a:ext uri="{0D108BD9-81ED-4DB2-BD59-A6C34878D82A}">
                    <a16:rowId xmlns:a16="http://schemas.microsoft.com/office/drawing/2014/main" val="3159855587"/>
                  </a:ext>
                </a:extLst>
              </a:tr>
              <a:tr h="669749">
                <a:tc>
                  <a:txBody>
                    <a:bodyPr/>
                    <a:lstStyle/>
                    <a:p>
                      <a:r>
                        <a:rPr lang="en-US" sz="1800" b="1" dirty="0"/>
                        <a:t>Windows XP/Vista Pro</a:t>
                      </a:r>
                    </a:p>
                  </a:txBody>
                  <a:tcPr marL="93260" marR="93260" marT="46630" marB="46630" anchor="ctr">
                    <a:solidFill>
                      <a:schemeClr val="bg1">
                        <a:lumMod val="85000"/>
                      </a:schemeClr>
                    </a:solidFill>
                  </a:tcPr>
                </a:tc>
                <a:tc>
                  <a:txBody>
                    <a:bodyPr/>
                    <a:lstStyle/>
                    <a:p>
                      <a:pPr algn="ctr"/>
                      <a:r>
                        <a:rPr lang="en-US" sz="1400" b="0" dirty="0"/>
                        <a:t>Windows 10 Pro FPP</a:t>
                      </a:r>
                      <a:r>
                        <a:rPr lang="en-US" sz="1400" b="0" baseline="0" dirty="0"/>
                        <a:t> ($199)</a:t>
                      </a:r>
                      <a:endParaRPr lang="en-US" sz="1400" b="0" dirty="0"/>
                    </a:p>
                  </a:txBody>
                  <a:tcPr marL="93260" marR="93260" marT="46630" marB="46630" anchor="ctr">
                    <a:solidFill>
                      <a:srgbClr val="FAFAFA"/>
                    </a:solidFill>
                  </a:tcPr>
                </a:tc>
                <a:tc>
                  <a:txBody>
                    <a:bodyPr/>
                    <a:lstStyle/>
                    <a:p>
                      <a:pPr algn="ctr"/>
                      <a:r>
                        <a:rPr lang="en-US" sz="1400" dirty="0"/>
                        <a:t>N/A</a:t>
                      </a:r>
                    </a:p>
                  </a:txBody>
                  <a:tcPr marL="93260" marR="93260" marT="46630" marB="46630" anchor="ctr">
                    <a:solidFill>
                      <a:srgbClr val="FAFAFA"/>
                    </a:solidFill>
                  </a:tcPr>
                </a:tc>
                <a:tc>
                  <a:txBody>
                    <a:bodyPr/>
                    <a:lstStyle/>
                    <a:p>
                      <a:pPr algn="ctr"/>
                      <a:r>
                        <a:rPr lang="en-US" sz="1400" b="1" dirty="0"/>
                        <a:t>Pro VL Upgrade</a:t>
                      </a:r>
                      <a:r>
                        <a:rPr lang="en-US" sz="1400" b="1" baseline="0" dirty="0"/>
                        <a:t> </a:t>
                      </a:r>
                      <a:r>
                        <a:rPr lang="en-US" sz="1400" b="1" dirty="0"/>
                        <a:t>($159)</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GGWA-SMO </a:t>
                      </a:r>
                      <a:r>
                        <a:rPr lang="en-US" sz="1400" b="0" dirty="0"/>
                        <a:t>($159)</a:t>
                      </a:r>
                    </a:p>
                  </a:txBody>
                  <a:tcPr marL="93260" marR="93260" marT="46630" marB="46630" anchor="ctr">
                    <a:solidFill>
                      <a:srgbClr val="FAFAFA"/>
                    </a:solidFill>
                  </a:tcPr>
                </a:tc>
                <a:extLst>
                  <a:ext uri="{0D108BD9-81ED-4DB2-BD59-A6C34878D82A}">
                    <a16:rowId xmlns:a16="http://schemas.microsoft.com/office/drawing/2014/main" val="503662365"/>
                  </a:ext>
                </a:extLst>
              </a:tr>
              <a:tr h="669749">
                <a:tc>
                  <a:txBody>
                    <a:bodyPr/>
                    <a:lstStyle/>
                    <a:p>
                      <a:r>
                        <a:rPr lang="en-US" sz="1800" b="1" dirty="0"/>
                        <a:t>Windows 7/8.1 Home</a:t>
                      </a:r>
                    </a:p>
                  </a:txBody>
                  <a:tcPr marL="93260" marR="93260" marT="46630" marB="46630" anchor="ctr">
                    <a:solidFill>
                      <a:schemeClr val="bg1">
                        <a:lumMod val="85000"/>
                      </a:schemeClr>
                    </a:solidFill>
                  </a:tcPr>
                </a:tc>
                <a:tc>
                  <a:txBody>
                    <a:bodyPr/>
                    <a:lstStyle/>
                    <a:p>
                      <a:pPr algn="ctr"/>
                      <a:r>
                        <a:rPr lang="en-US" sz="1400" b="0" dirty="0"/>
                        <a:t>Windows 10 Pro FPP</a:t>
                      </a:r>
                      <a:r>
                        <a:rPr lang="en-US" sz="1400" b="0" baseline="0" dirty="0"/>
                        <a:t> ($199)</a:t>
                      </a:r>
                      <a:endParaRPr lang="en-US" sz="1400" b="0" dirty="0"/>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N/A</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N/A</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dirty="0"/>
                        <a:t>GGWA-SMO ($159)</a:t>
                      </a:r>
                    </a:p>
                  </a:txBody>
                  <a:tcPr marL="93260" marR="93260" marT="46630" marB="46630" anchor="ctr">
                    <a:solidFill>
                      <a:schemeClr val="bg1">
                        <a:lumMod val="95000"/>
                      </a:schemeClr>
                    </a:solidFill>
                  </a:tcPr>
                </a:tc>
                <a:extLst>
                  <a:ext uri="{0D108BD9-81ED-4DB2-BD59-A6C34878D82A}">
                    <a16:rowId xmlns:a16="http://schemas.microsoft.com/office/drawing/2014/main" val="451191888"/>
                  </a:ext>
                </a:extLst>
              </a:tr>
              <a:tr h="669749">
                <a:tc>
                  <a:txBody>
                    <a:bodyPr/>
                    <a:lstStyle/>
                    <a:p>
                      <a:r>
                        <a:rPr lang="en-US" sz="1800" b="1" dirty="0"/>
                        <a:t>Windows 7/8.1 Pro</a:t>
                      </a:r>
                    </a:p>
                  </a:txBody>
                  <a:tcPr marL="93260" marR="93260" marT="46630" marB="46630" anchor="ctr">
                    <a:solidFill>
                      <a:schemeClr val="bg1">
                        <a:lumMod val="85000"/>
                      </a:schemeClr>
                    </a:solidFill>
                  </a:tcPr>
                </a:tc>
                <a:tc>
                  <a:txBody>
                    <a:bodyPr/>
                    <a:lstStyle/>
                    <a:p>
                      <a:pPr algn="ctr"/>
                      <a:r>
                        <a:rPr lang="en-US" sz="1400" b="0" dirty="0"/>
                        <a:t>Windows 10 Pro FPP</a:t>
                      </a:r>
                      <a:r>
                        <a:rPr lang="en-US" sz="1400" b="0" baseline="0" dirty="0"/>
                        <a:t> ($199)</a:t>
                      </a:r>
                      <a:endParaRPr lang="en-US" sz="1400" b="0" dirty="0"/>
                    </a:p>
                  </a:txBody>
                  <a:tcPr marL="93260" marR="93260" marT="46630" marB="46630" anchor="ctr">
                    <a:solidFill>
                      <a:srgbClr val="FAFAFA"/>
                    </a:solidFill>
                  </a:tcPr>
                </a:tc>
                <a:tc>
                  <a:txBody>
                    <a:bodyPr/>
                    <a:lstStyle/>
                    <a:p>
                      <a:pPr algn="ctr"/>
                      <a:r>
                        <a:rPr lang="en-US" sz="1400" dirty="0"/>
                        <a:t>N/A</a:t>
                      </a:r>
                    </a:p>
                  </a:txBody>
                  <a:tcPr marL="93260" marR="93260" marT="46630" marB="46630" anchor="ctr">
                    <a:solidFill>
                      <a:srgbClr val="FAFAFA"/>
                    </a:solidFill>
                  </a:tcPr>
                </a:tc>
                <a:tc>
                  <a:txBody>
                    <a:bodyPr/>
                    <a:lstStyle/>
                    <a:p>
                      <a:pPr algn="ctr"/>
                      <a:r>
                        <a:rPr lang="en-US" sz="1400" b="1" dirty="0"/>
                        <a:t>Pro VL Upgrade</a:t>
                      </a:r>
                      <a:r>
                        <a:rPr lang="en-US" sz="1400" b="1" baseline="0" dirty="0"/>
                        <a:t> </a:t>
                      </a:r>
                      <a:r>
                        <a:rPr lang="en-US" sz="1400" b="1" dirty="0"/>
                        <a:t>($159)</a:t>
                      </a:r>
                    </a:p>
                  </a:txBody>
                  <a:tcPr marL="93260" marR="93260" marT="46630" marB="46630" anchor="ctr">
                    <a:solidFill>
                      <a:srgbClr val="FAFAFA"/>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GGWA-SMO </a:t>
                      </a:r>
                      <a:r>
                        <a:rPr lang="en-US" sz="1400" b="0" dirty="0"/>
                        <a:t>($159)</a:t>
                      </a:r>
                    </a:p>
                  </a:txBody>
                  <a:tcPr marL="93260" marR="93260" marT="46630" marB="46630" anchor="ctr">
                    <a:solidFill>
                      <a:srgbClr val="FAFAFA"/>
                    </a:solidFill>
                  </a:tcPr>
                </a:tc>
                <a:extLst>
                  <a:ext uri="{0D108BD9-81ED-4DB2-BD59-A6C34878D82A}">
                    <a16:rowId xmlns:a16="http://schemas.microsoft.com/office/drawing/2014/main" val="2377714602"/>
                  </a:ext>
                </a:extLst>
              </a:tr>
              <a:tr h="217607">
                <a:tc>
                  <a:txBody>
                    <a:bodyPr/>
                    <a:lstStyle/>
                    <a:p>
                      <a:endParaRPr lang="en-US" sz="800" b="1" dirty="0"/>
                    </a:p>
                  </a:txBody>
                  <a:tcPr marL="93260" marR="93260" marT="46630" marB="46630" anchor="ctr">
                    <a:solidFill>
                      <a:schemeClr val="bg1"/>
                    </a:solidFill>
                  </a:tcPr>
                </a:tc>
                <a:tc>
                  <a:txBody>
                    <a:bodyPr/>
                    <a:lstStyle/>
                    <a:p>
                      <a:pPr algn="ctr"/>
                      <a:endParaRPr lang="en-US" sz="600" b="0" dirty="0"/>
                    </a:p>
                  </a:txBody>
                  <a:tcPr marL="93260" marR="93260" marT="46630" marB="46630" anchor="ctr">
                    <a:solidFill>
                      <a:schemeClr val="bg1"/>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endParaRPr lang="en-US" sz="600" b="1" dirty="0"/>
                    </a:p>
                  </a:txBody>
                  <a:tcPr marL="93260" marR="93260" marT="46630" marB="46630" anchor="ctr">
                    <a:solidFill>
                      <a:schemeClr val="bg1"/>
                    </a:solidFill>
                  </a:tcPr>
                </a:tc>
                <a:tc>
                  <a:txBody>
                    <a:bodyPr/>
                    <a:lstStyle/>
                    <a:p>
                      <a:pPr algn="ctr"/>
                      <a:endParaRPr lang="en-US" sz="600" b="0" dirty="0"/>
                    </a:p>
                  </a:txBody>
                  <a:tcPr marL="93260" marR="93260" marT="46630" marB="46630" anchor="ctr">
                    <a:solidFill>
                      <a:schemeClr val="bg1"/>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endParaRPr lang="en-US" sz="600" b="0" dirty="0"/>
                    </a:p>
                  </a:txBody>
                  <a:tcPr marL="93260" marR="93260" marT="46630" marB="46630" anchor="ctr">
                    <a:solidFill>
                      <a:schemeClr val="bg1"/>
                    </a:solidFill>
                  </a:tcPr>
                </a:tc>
                <a:extLst>
                  <a:ext uri="{0D108BD9-81ED-4DB2-BD59-A6C34878D82A}">
                    <a16:rowId xmlns:a16="http://schemas.microsoft.com/office/drawing/2014/main" val="3032814404"/>
                  </a:ext>
                </a:extLst>
              </a:tr>
              <a:tr h="669749">
                <a:tc>
                  <a:txBody>
                    <a:bodyPr/>
                    <a:lstStyle/>
                    <a:p>
                      <a:r>
                        <a:rPr lang="en-US" sz="1800" b="1" dirty="0"/>
                        <a:t>Windows 10 Home</a:t>
                      </a:r>
                    </a:p>
                  </a:txBody>
                  <a:tcPr marL="93260" marR="93260" marT="46630" marB="46630" anchor="ctr">
                    <a:solidFill>
                      <a:schemeClr val="bg1">
                        <a:lumMod val="85000"/>
                      </a:schemeClr>
                    </a:solidFill>
                  </a:tcPr>
                </a:tc>
                <a:tc>
                  <a:txBody>
                    <a:bodyPr/>
                    <a:lstStyle/>
                    <a:p>
                      <a:pPr algn="ctr"/>
                      <a:r>
                        <a:rPr lang="en-US" sz="1400" b="0" dirty="0"/>
                        <a:t>Windows 10 Pro FPP</a:t>
                      </a:r>
                      <a:r>
                        <a:rPr lang="en-US" sz="1400" b="0" baseline="0" dirty="0"/>
                        <a:t> ($199)</a:t>
                      </a:r>
                      <a:endParaRPr lang="en-US" sz="1400" b="0" dirty="0"/>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b="1" dirty="0"/>
                        <a:t>Pro</a:t>
                      </a:r>
                      <a:r>
                        <a:rPr lang="en-US" sz="1400" b="1" baseline="0" dirty="0"/>
                        <a:t> Pack ($99)</a:t>
                      </a:r>
                      <a:endParaRPr lang="en-US" sz="1400" b="1" dirty="0"/>
                    </a:p>
                  </a:txBody>
                  <a:tcPr marL="93260" marR="93260" marT="46630" marB="46630" anchor="ctr">
                    <a:solidFill>
                      <a:schemeClr val="bg1">
                        <a:lumMod val="95000"/>
                      </a:schemeClr>
                    </a:solidFill>
                  </a:tcPr>
                </a:tc>
                <a:tc>
                  <a:txBody>
                    <a:bodyPr/>
                    <a:lstStyle/>
                    <a:p>
                      <a:pPr algn="ctr"/>
                      <a:r>
                        <a:rPr lang="en-US" sz="1400" b="0" dirty="0"/>
                        <a:t>N/A</a:t>
                      </a:r>
                    </a:p>
                  </a:txBody>
                  <a:tcPr marL="93260" marR="93260" marT="46630" marB="46630" anchor="ctr">
                    <a:solidFill>
                      <a:schemeClr val="bg1">
                        <a:lumMod val="95000"/>
                      </a:schemeClr>
                    </a:solidFill>
                  </a:tcPr>
                </a:tc>
                <a:tc>
                  <a:txBody>
                    <a:bodyPr/>
                    <a:lstStyle/>
                    <a:p>
                      <a:pPr marL="0" marR="0" indent="0" algn="ctr" defTabSz="914367" rtl="0" eaLnBrk="1" fontAlgn="auto" latinLnBrk="0" hangingPunct="1">
                        <a:lnSpc>
                          <a:spcPct val="100000"/>
                        </a:lnSpc>
                        <a:spcBef>
                          <a:spcPts val="0"/>
                        </a:spcBef>
                        <a:spcAft>
                          <a:spcPts val="0"/>
                        </a:spcAft>
                        <a:buClrTx/>
                        <a:buSzTx/>
                        <a:buFontTx/>
                        <a:buNone/>
                        <a:tabLst/>
                        <a:defRPr/>
                      </a:pPr>
                      <a:r>
                        <a:rPr lang="en-US" sz="1400" dirty="0"/>
                        <a:t>GGWA-SMO </a:t>
                      </a:r>
                      <a:r>
                        <a:rPr lang="en-US" sz="1400" b="0" dirty="0"/>
                        <a:t>($159)</a:t>
                      </a:r>
                    </a:p>
                  </a:txBody>
                  <a:tcPr marL="93260" marR="93260" marT="46630" marB="46630" anchor="ctr">
                    <a:solidFill>
                      <a:schemeClr val="bg1">
                        <a:lumMod val="95000"/>
                      </a:schemeClr>
                    </a:solidFill>
                  </a:tcPr>
                </a:tc>
                <a:extLst>
                  <a:ext uri="{0D108BD9-81ED-4DB2-BD59-A6C34878D82A}">
                    <a16:rowId xmlns:a16="http://schemas.microsoft.com/office/drawing/2014/main" val="633461184"/>
                  </a:ext>
                </a:extLst>
              </a:tr>
              <a:tr h="310868">
                <a:tc>
                  <a:txBody>
                    <a:bodyPr/>
                    <a:lstStyle/>
                    <a:p>
                      <a:endParaRPr lang="en-US" sz="1400" b="1" i="1" dirty="0"/>
                    </a:p>
                  </a:txBody>
                  <a:tcPr marL="93260" marR="93260" marT="46630" marB="46630" anchor="ctr">
                    <a:noFill/>
                  </a:tcPr>
                </a:tc>
                <a:tc gridSpan="4">
                  <a:txBody>
                    <a:bodyPr/>
                    <a:lstStyle/>
                    <a:p>
                      <a:pPr algn="r"/>
                      <a:r>
                        <a:rPr lang="en-US" sz="1100" i="1" dirty="0">
                          <a:gradFill>
                            <a:gsLst>
                              <a:gs pos="2917">
                                <a:srgbClr val="505050"/>
                              </a:gs>
                              <a:gs pos="30000">
                                <a:srgbClr val="505050"/>
                              </a:gs>
                            </a:gsLst>
                            <a:lin ang="5400000" scaled="0"/>
                          </a:gradFill>
                        </a:rPr>
                        <a:t>All prices estimates only</a:t>
                      </a:r>
                      <a:endParaRPr lang="en-US" sz="1100" b="0" i="1" dirty="0"/>
                    </a:p>
                  </a:txBody>
                  <a:tcPr marL="93260" marR="93260" marT="46630" marB="46630" anchor="ctr">
                    <a:noFill/>
                  </a:tcPr>
                </a:tc>
                <a:tc hMerge="1">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1400" b="1" dirty="0"/>
                    </a:p>
                  </a:txBody>
                  <a:tcPr anchor="ctr">
                    <a:solidFill>
                      <a:schemeClr val="bg1">
                        <a:lumMod val="95000"/>
                      </a:schemeClr>
                    </a:solidFill>
                  </a:tcPr>
                </a:tc>
                <a:tc hMerge="1">
                  <a:txBody>
                    <a:bodyPr/>
                    <a:lstStyle/>
                    <a:p>
                      <a:pPr algn="l"/>
                      <a:endParaRPr lang="en-US" sz="1400" b="0" dirty="0"/>
                    </a:p>
                  </a:txBody>
                  <a:tcPr anchor="ctr">
                    <a:solidFill>
                      <a:schemeClr val="bg1">
                        <a:lumMod val="95000"/>
                      </a:schemeClr>
                    </a:solidFill>
                  </a:tcPr>
                </a:tc>
                <a:tc hMerge="1">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1400" b="0" dirty="0"/>
                    </a:p>
                  </a:txBody>
                  <a:tcPr anchor="ctr">
                    <a:solidFill>
                      <a:schemeClr val="bg1">
                        <a:lumMod val="95000"/>
                      </a:schemeClr>
                    </a:solidFill>
                  </a:tcPr>
                </a:tc>
                <a:extLst>
                  <a:ext uri="{0D108BD9-81ED-4DB2-BD59-A6C34878D82A}">
                    <a16:rowId xmlns:a16="http://schemas.microsoft.com/office/drawing/2014/main" val="2758179246"/>
                  </a:ext>
                </a:extLst>
              </a:tr>
            </a:tbl>
          </a:graphicData>
        </a:graphic>
      </p:graphicFrame>
    </p:spTree>
    <p:extLst>
      <p:ext uri="{BB962C8B-B14F-4D97-AF65-F5344CB8AC3E}">
        <p14:creationId xmlns:p14="http://schemas.microsoft.com/office/powerpoint/2010/main" val="282846607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3352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nvPr>
        </p:nvGraphicFramePr>
        <p:xfrm>
          <a:off x="350608" y="1212849"/>
          <a:ext cx="5650021" cy="5444901"/>
        </p:xfrm>
        <a:graphic>
          <a:graphicData uri="http://schemas.openxmlformats.org/drawingml/2006/table">
            <a:tbl>
              <a:tblPr>
                <a:tableStyleId>{5C22544A-7EE6-4342-B048-85BDC9FD1C3A}</a:tableStyleId>
              </a:tblPr>
              <a:tblGrid>
                <a:gridCol w="427443">
                  <a:extLst>
                    <a:ext uri="{9D8B030D-6E8A-4147-A177-3AD203B41FA5}">
                      <a16:colId xmlns:a16="http://schemas.microsoft.com/office/drawing/2014/main" val="2015425484"/>
                    </a:ext>
                  </a:extLst>
                </a:gridCol>
                <a:gridCol w="2611289">
                  <a:extLst>
                    <a:ext uri="{9D8B030D-6E8A-4147-A177-3AD203B41FA5}">
                      <a16:colId xmlns:a16="http://schemas.microsoft.com/office/drawing/2014/main" val="2294513037"/>
                    </a:ext>
                  </a:extLst>
                </a:gridCol>
                <a:gridCol w="2611289">
                  <a:extLst>
                    <a:ext uri="{9D8B030D-6E8A-4147-A177-3AD203B41FA5}">
                      <a16:colId xmlns:a16="http://schemas.microsoft.com/office/drawing/2014/main" val="1693470623"/>
                    </a:ext>
                  </a:extLst>
                </a:gridCol>
              </a:tblGrid>
              <a:tr h="424381">
                <a:tc>
                  <a:txBody>
                    <a:bodyPr/>
                    <a:lstStyle/>
                    <a:p>
                      <a:pPr algn="ctr"/>
                      <a:endParaRPr lang="en-US" sz="2400" b="1" dirty="0"/>
                    </a:p>
                  </a:txBody>
                  <a:tcPr marL="0" marR="0" marT="0" marB="0" vert="vert270" anchor="ctr">
                    <a:lnL w="12700" cmpd="sng">
                      <a:noFill/>
                    </a:lnL>
                    <a:lnR w="12700" cap="flat" cmpd="sng" algn="ctr">
                      <a:noFill/>
                      <a:prstDash val="solid"/>
                      <a:round/>
                      <a:headEnd type="none" w="med" len="med"/>
                      <a:tailEnd type="none" w="med" len="med"/>
                    </a:lnR>
                    <a:lnT w="12700" cmpd="sng">
                      <a:noFill/>
                    </a:lnT>
                    <a:lnB w="127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400" b="1" dirty="0"/>
                        <a:t>Consumer</a:t>
                      </a:r>
                    </a:p>
                  </a:txBody>
                  <a:tcPr marL="0" marR="0" marT="0" marB="0" anchor="ctr">
                    <a:lnL w="12700" cap="flat" cmpd="sng" algn="ctr">
                      <a:no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pPr algn="ctr"/>
                      <a:r>
                        <a:rPr lang="en-US" sz="2400" b="1" dirty="0"/>
                        <a:t>Commercial</a:t>
                      </a:r>
                    </a:p>
                  </a:txBody>
                  <a:tcPr marL="0" marR="0" marT="0" marB="0" anchor="ctr">
                    <a:lnL w="12700" cap="flat" cmpd="sng" algn="ctr">
                      <a:solidFill>
                        <a:schemeClr val="bg2">
                          <a:lumMod val="90000"/>
                        </a:schemeClr>
                      </a:solidFill>
                      <a:prstDash val="solid"/>
                      <a:round/>
                      <a:headEnd type="none" w="med" len="med"/>
                      <a:tailEnd type="none" w="med" len="med"/>
                    </a:lnL>
                    <a:lnB w="12700" cap="flat" cmpd="sng" algn="ctr">
                      <a:solidFill>
                        <a:schemeClr val="bg2">
                          <a:lumMod val="9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934738317"/>
                  </a:ext>
                </a:extLst>
              </a:tr>
              <a:tr h="2510260">
                <a:tc>
                  <a:txBody>
                    <a:bodyPr/>
                    <a:lstStyle/>
                    <a:p>
                      <a:pPr algn="ctr"/>
                      <a:r>
                        <a:rPr lang="en-US" sz="1800" b="1" dirty="0"/>
                        <a:t>OEM Pre-install</a:t>
                      </a:r>
                    </a:p>
                  </a:txBody>
                  <a:tcPr marL="0" marR="0" marT="0" marB="0" vert="vert270" anchor="ctr">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pPr algn="ctr"/>
                      <a:endParaRPr lang="en-US" sz="1800" dirty="0"/>
                    </a:p>
                  </a:txBody>
                  <a:tcPr marL="0" marR="0" marT="0" marB="0" vert="vert270"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pPr algn="ctr"/>
                      <a:endParaRPr lang="en-US" sz="1800" dirty="0"/>
                    </a:p>
                  </a:txBody>
                  <a:tcPr marL="0" marR="0" marT="0" marB="0" vert="vert270" anchor="ctr">
                    <a:lnL w="12700" cap="flat" cmpd="sng" algn="ctr">
                      <a:solidFill>
                        <a:schemeClr val="bg2">
                          <a:lumMod val="90000"/>
                        </a:schemeClr>
                      </a:solidFill>
                      <a:prstDash val="solid"/>
                      <a:round/>
                      <a:headEnd type="none" w="med" len="med"/>
                      <a:tailEnd type="none" w="med" len="med"/>
                    </a:lnL>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27620363"/>
                  </a:ext>
                </a:extLst>
              </a:tr>
              <a:tr h="2510260">
                <a:tc>
                  <a:txBody>
                    <a:bodyPr/>
                    <a:lstStyle/>
                    <a:p>
                      <a:pPr algn="ctr"/>
                      <a:r>
                        <a:rPr lang="en-US" sz="1800" b="1" dirty="0"/>
                        <a:t>VL Upgrade</a:t>
                      </a:r>
                    </a:p>
                  </a:txBody>
                  <a:tcPr marL="0" marR="0" marT="0" marB="0" vert="vert270" anchor="ctr">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solidFill>
                      <a:schemeClr val="bg1"/>
                    </a:solidFill>
                  </a:tcPr>
                </a:tc>
                <a:tc>
                  <a:txBody>
                    <a:bodyPr/>
                    <a:lstStyle/>
                    <a:p>
                      <a:pPr algn="ctr"/>
                      <a:endParaRPr lang="en-US" sz="1800" dirty="0"/>
                    </a:p>
                  </a:txBody>
                  <a:tcPr marL="0" marR="0" marT="0" marB="0" vert="vert270"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solidFill>
                      <a:schemeClr val="bg1"/>
                    </a:solidFill>
                  </a:tcPr>
                </a:tc>
                <a:tc>
                  <a:txBody>
                    <a:bodyPr/>
                    <a:lstStyle/>
                    <a:p>
                      <a:pPr algn="ctr"/>
                      <a:endParaRPr lang="en-US" sz="1800" dirty="0"/>
                    </a:p>
                  </a:txBody>
                  <a:tcPr marL="0" marR="0" marT="0" marB="0" vert="vert270" anchor="ctr">
                    <a:lnL w="12700" cap="flat" cmpd="sng" algn="ctr">
                      <a:solidFill>
                        <a:schemeClr val="bg2">
                          <a:lumMod val="90000"/>
                        </a:schemeClr>
                      </a:solidFill>
                      <a:prstDash val="solid"/>
                      <a:round/>
                      <a:headEnd type="none" w="med" len="med"/>
                      <a:tailEnd type="none" w="med" len="med"/>
                    </a:lnL>
                    <a:lnT w="12700" cap="flat" cmpd="sng" algn="ctr">
                      <a:solidFill>
                        <a:schemeClr val="bg2">
                          <a:lumMod val="90000"/>
                        </a:schemeClr>
                      </a:solidFill>
                      <a:prstDash val="solid"/>
                      <a:round/>
                      <a:headEnd type="none" w="med" len="med"/>
                      <a:tailEnd type="none" w="med" len="med"/>
                    </a:lnT>
                    <a:solidFill>
                      <a:schemeClr val="bg1"/>
                    </a:solidFill>
                  </a:tcPr>
                </a:tc>
                <a:extLst>
                  <a:ext uri="{0D108BD9-81ED-4DB2-BD59-A6C34878D82A}">
                    <a16:rowId xmlns:a16="http://schemas.microsoft.com/office/drawing/2014/main" val="632019862"/>
                  </a:ext>
                </a:extLst>
              </a:tr>
            </a:tbl>
          </a:graphicData>
        </a:graphic>
      </p:graphicFrame>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828" r="13707"/>
          <a:stretch/>
        </p:blipFill>
        <p:spPr>
          <a:xfrm>
            <a:off x="6295954" y="-4593"/>
            <a:ext cx="6139639" cy="6999118"/>
          </a:xfrm>
          <a:prstGeom prst="rect">
            <a:avLst/>
          </a:prstGeom>
          <a:solidFill>
            <a:schemeClr val="bg1">
              <a:alpha val="16000"/>
            </a:schemeClr>
          </a:solidFill>
        </p:spPr>
      </p:pic>
      <p:sp>
        <p:nvSpPr>
          <p:cNvPr id="3" name="TextBox 2"/>
          <p:cNvSpPr txBox="1">
            <a:spLocks noChangeAspect="1"/>
          </p:cNvSpPr>
          <p:nvPr/>
        </p:nvSpPr>
        <p:spPr>
          <a:xfrm>
            <a:off x="957366" y="1765948"/>
            <a:ext cx="2260022" cy="2260022"/>
          </a:xfrm>
          <a:prstGeom prst="rect">
            <a:avLst/>
          </a:prstGeom>
          <a:solidFill>
            <a:schemeClr val="accent2"/>
          </a:solidFill>
        </p:spPr>
        <p:txBody>
          <a:bodyPr wrap="square" lIns="186521" tIns="149217" rIns="186521" bIns="149217" rtlCol="0" anchor="ctr">
            <a:noAutofit/>
          </a:bodyPr>
          <a:lstStyle/>
          <a:p>
            <a:pPr algn="ctr">
              <a:lnSpc>
                <a:spcPct val="90000"/>
              </a:lnSpc>
              <a:spcAft>
                <a:spcPts val="612"/>
              </a:spcAft>
            </a:pPr>
            <a:r>
              <a:rPr lang="en-US" sz="2856" dirty="0">
                <a:solidFill>
                  <a:schemeClr val="bg1"/>
                </a:solidFill>
              </a:rPr>
              <a:t>Home</a:t>
            </a:r>
          </a:p>
        </p:txBody>
      </p:sp>
      <p:sp>
        <p:nvSpPr>
          <p:cNvPr id="4" name="TextBox 3"/>
          <p:cNvSpPr txBox="1">
            <a:spLocks noChangeAspect="1"/>
          </p:cNvSpPr>
          <p:nvPr/>
        </p:nvSpPr>
        <p:spPr>
          <a:xfrm>
            <a:off x="3567186" y="1765947"/>
            <a:ext cx="2260022" cy="2260022"/>
          </a:xfrm>
          <a:prstGeom prst="rect">
            <a:avLst/>
          </a:prstGeom>
          <a:solidFill>
            <a:schemeClr val="accent1"/>
          </a:solidFill>
        </p:spPr>
        <p:txBody>
          <a:bodyPr wrap="square" lIns="186521" tIns="149217" rIns="186521" bIns="149217" rtlCol="0" anchor="ctr">
            <a:noAutofit/>
          </a:bodyPr>
          <a:lstStyle/>
          <a:p>
            <a:pPr algn="ctr">
              <a:lnSpc>
                <a:spcPct val="90000"/>
              </a:lnSpc>
              <a:spcAft>
                <a:spcPts val="612"/>
              </a:spcAft>
            </a:pPr>
            <a:r>
              <a:rPr lang="en-US" sz="2856" dirty="0">
                <a:solidFill>
                  <a:schemeClr val="bg1"/>
                </a:solidFill>
              </a:rPr>
              <a:t>Pro</a:t>
            </a:r>
          </a:p>
        </p:txBody>
      </p:sp>
      <p:sp>
        <p:nvSpPr>
          <p:cNvPr id="5" name="TextBox 4"/>
          <p:cNvSpPr txBox="1">
            <a:spLocks noChangeAspect="1"/>
          </p:cNvSpPr>
          <p:nvPr/>
        </p:nvSpPr>
        <p:spPr>
          <a:xfrm>
            <a:off x="3567185" y="4263661"/>
            <a:ext cx="2260022" cy="2260022"/>
          </a:xfrm>
          <a:prstGeom prst="rect">
            <a:avLst/>
          </a:prstGeom>
          <a:solidFill>
            <a:schemeClr val="accent5"/>
          </a:solidFill>
        </p:spPr>
        <p:txBody>
          <a:bodyPr wrap="square" lIns="186521" tIns="149217" rIns="186521" bIns="149217" rtlCol="0" anchor="ctr">
            <a:noAutofit/>
          </a:bodyPr>
          <a:lstStyle/>
          <a:p>
            <a:pPr algn="ctr">
              <a:lnSpc>
                <a:spcPct val="90000"/>
              </a:lnSpc>
              <a:spcAft>
                <a:spcPts val="612"/>
              </a:spcAft>
            </a:pPr>
            <a:r>
              <a:rPr lang="en-US" sz="2856" dirty="0">
                <a:solidFill>
                  <a:schemeClr val="bg1"/>
                </a:solidFill>
              </a:rPr>
              <a:t>Enterprise</a:t>
            </a:r>
          </a:p>
        </p:txBody>
      </p:sp>
      <p:sp>
        <p:nvSpPr>
          <p:cNvPr id="2" name="Title 1"/>
          <p:cNvSpPr>
            <a:spLocks noGrp="1"/>
          </p:cNvSpPr>
          <p:nvPr>
            <p:ph type="title"/>
          </p:nvPr>
        </p:nvSpPr>
        <p:spPr/>
        <p:txBody>
          <a:bodyPr/>
          <a:lstStyle/>
          <a:p>
            <a:r>
              <a:rPr lang="en-US" dirty="0"/>
              <a:t>Windows 10 Editions</a:t>
            </a:r>
          </a:p>
        </p:txBody>
      </p:sp>
      <p:sp>
        <p:nvSpPr>
          <p:cNvPr id="9" name="TextBox 8"/>
          <p:cNvSpPr txBox="1"/>
          <p:nvPr/>
        </p:nvSpPr>
        <p:spPr>
          <a:xfrm>
            <a:off x="6295954" y="-1"/>
            <a:ext cx="6139638" cy="6994525"/>
          </a:xfrm>
          <a:prstGeom prst="rect">
            <a:avLst/>
          </a:prstGeom>
          <a:solidFill>
            <a:schemeClr val="bg1">
              <a:alpha val="80000"/>
            </a:schemeClr>
          </a:solidFill>
        </p:spPr>
        <p:txBody>
          <a:bodyPr wrap="none" lIns="186521" tIns="149217" rIns="186521" bIns="149217" rtlCol="0" anchor="ctr">
            <a:noAutofit/>
          </a:bodyPr>
          <a:lstStyle/>
          <a:p>
            <a:pPr algn="ctr">
              <a:lnSpc>
                <a:spcPct val="90000"/>
              </a:lnSpc>
              <a:spcAft>
                <a:spcPts val="612"/>
              </a:spcAft>
            </a:pPr>
            <a:r>
              <a:rPr lang="en-US" sz="4488" dirty="0">
                <a:gradFill>
                  <a:gsLst>
                    <a:gs pos="2917">
                      <a:schemeClr val="tx1"/>
                    </a:gs>
                    <a:gs pos="30000">
                      <a:schemeClr val="tx1"/>
                    </a:gs>
                  </a:gsLst>
                  <a:lin ang="5400000" scaled="0"/>
                </a:gradFill>
                <a:latin typeface="+mj-lt"/>
              </a:rPr>
              <a:t>The most secure</a:t>
            </a:r>
            <a:br>
              <a:rPr lang="en-US" sz="4488" dirty="0">
                <a:gradFill>
                  <a:gsLst>
                    <a:gs pos="2917">
                      <a:schemeClr val="tx1"/>
                    </a:gs>
                    <a:gs pos="30000">
                      <a:schemeClr val="tx1"/>
                    </a:gs>
                  </a:gsLst>
                  <a:lin ang="5400000" scaled="0"/>
                </a:gradFill>
                <a:latin typeface="+mj-lt"/>
              </a:rPr>
            </a:br>
            <a:r>
              <a:rPr lang="en-US" sz="4488" dirty="0">
                <a:gradFill>
                  <a:gsLst>
                    <a:gs pos="2917">
                      <a:schemeClr val="tx1"/>
                    </a:gs>
                    <a:gs pos="30000">
                      <a:schemeClr val="tx1"/>
                    </a:gs>
                  </a:gsLst>
                  <a:lin ang="5400000" scaled="0"/>
                </a:gradFill>
                <a:latin typeface="+mj-lt"/>
              </a:rPr>
              <a:t>edition of Windows</a:t>
            </a:r>
          </a:p>
        </p:txBody>
      </p:sp>
      <p:sp>
        <p:nvSpPr>
          <p:cNvPr id="10" name="TextBox 9"/>
          <p:cNvSpPr txBox="1"/>
          <p:nvPr/>
        </p:nvSpPr>
        <p:spPr>
          <a:xfrm>
            <a:off x="957366" y="1765948"/>
            <a:ext cx="2260023" cy="2260021"/>
          </a:xfrm>
          <a:prstGeom prst="rect">
            <a:avLst/>
          </a:prstGeom>
          <a:solidFill>
            <a:schemeClr val="bg1">
              <a:alpha val="80000"/>
            </a:schemeClr>
          </a:solidFill>
        </p:spPr>
        <p:txBody>
          <a:bodyPr wrap="none" lIns="186521" tIns="149217" rIns="186521" bIns="149217" rtlCol="0" anchor="ctr">
            <a:noAutofit/>
          </a:bodyPr>
          <a:lstStyle/>
          <a:p>
            <a:pPr algn="ctr">
              <a:lnSpc>
                <a:spcPct val="90000"/>
              </a:lnSpc>
              <a:spcAft>
                <a:spcPts val="612"/>
              </a:spcAft>
            </a:pPr>
            <a:endParaRPr lang="en-US" sz="4488" dirty="0">
              <a:gradFill>
                <a:gsLst>
                  <a:gs pos="2917">
                    <a:schemeClr val="tx1"/>
                  </a:gs>
                  <a:gs pos="30000">
                    <a:schemeClr val="tx1"/>
                  </a:gs>
                </a:gsLst>
                <a:lin ang="5400000" scaled="0"/>
              </a:gradFill>
              <a:latin typeface="+mj-lt"/>
            </a:endParaRPr>
          </a:p>
        </p:txBody>
      </p:sp>
      <p:sp>
        <p:nvSpPr>
          <p:cNvPr id="11" name="TextBox 10"/>
          <p:cNvSpPr txBox="1"/>
          <p:nvPr/>
        </p:nvSpPr>
        <p:spPr>
          <a:xfrm>
            <a:off x="3567184" y="1765946"/>
            <a:ext cx="2260022" cy="2260023"/>
          </a:xfrm>
          <a:prstGeom prst="rect">
            <a:avLst/>
          </a:prstGeom>
          <a:solidFill>
            <a:schemeClr val="bg1">
              <a:alpha val="80000"/>
            </a:schemeClr>
          </a:solidFill>
        </p:spPr>
        <p:txBody>
          <a:bodyPr wrap="none" lIns="186521" tIns="149217" rIns="186521" bIns="149217" rtlCol="0" anchor="ctr">
            <a:noAutofit/>
          </a:bodyPr>
          <a:lstStyle/>
          <a:p>
            <a:pPr algn="ctr">
              <a:lnSpc>
                <a:spcPct val="90000"/>
              </a:lnSpc>
              <a:spcAft>
                <a:spcPts val="612"/>
              </a:spcAft>
            </a:pPr>
            <a:endParaRPr lang="en-US" sz="4488" dirty="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22209444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67179" y="2915375"/>
            <a:ext cx="3023503" cy="1465405"/>
          </a:xfrm>
          <a:solidFill>
            <a:schemeClr val="bg2"/>
          </a:solidFill>
        </p:spPr>
        <p:txBody>
          <a:bodyPr vert="horz" wrap="square" lIns="93260" tIns="186521" rIns="93260" bIns="186521" rtlCol="0" anchor="ctr">
            <a:noAutofit/>
          </a:bodyPr>
          <a:lstStyle/>
          <a:p>
            <a:pPr marL="0" indent="0" algn="ctr">
              <a:buNone/>
            </a:pPr>
            <a:r>
              <a:rPr lang="en-US" sz="2856" dirty="0">
                <a:solidFill>
                  <a:schemeClr val="tx2"/>
                </a:solidFill>
              </a:rPr>
              <a:t>Multi-year contracts, annual upfront payments</a:t>
            </a:r>
          </a:p>
        </p:txBody>
      </p:sp>
      <p:sp>
        <p:nvSpPr>
          <p:cNvPr id="3" name="Title 2"/>
          <p:cNvSpPr>
            <a:spLocks noGrp="1"/>
          </p:cNvSpPr>
          <p:nvPr>
            <p:ph type="title"/>
          </p:nvPr>
        </p:nvSpPr>
        <p:spPr>
          <a:xfrm>
            <a:off x="275481" y="295275"/>
            <a:ext cx="11887878" cy="1471763"/>
          </a:xfrm>
        </p:spPr>
        <p:txBody>
          <a:bodyPr/>
          <a:lstStyle/>
          <a:p>
            <a:r>
              <a:rPr lang="en-US" dirty="0"/>
              <a:t>Windows Enterprise </a:t>
            </a:r>
            <a:br>
              <a:rPr lang="en-US" dirty="0"/>
            </a:br>
            <a:r>
              <a:rPr lang="en-US" dirty="0"/>
              <a:t>edition in small business</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4715" r="28861"/>
          <a:stretch/>
        </p:blipFill>
        <p:spPr>
          <a:xfrm flipH="1">
            <a:off x="6519487" y="-1"/>
            <a:ext cx="5916106" cy="6994525"/>
          </a:xfrm>
          <a:prstGeom prst="rect">
            <a:avLst/>
          </a:prstGeom>
        </p:spPr>
      </p:pic>
      <p:sp>
        <p:nvSpPr>
          <p:cNvPr id="8" name="Text Placeholder 1"/>
          <p:cNvSpPr txBox="1">
            <a:spLocks/>
          </p:cNvSpPr>
          <p:nvPr/>
        </p:nvSpPr>
        <p:spPr>
          <a:xfrm>
            <a:off x="465854" y="1860478"/>
            <a:ext cx="3024828" cy="959812"/>
          </a:xfrm>
          <a:prstGeom prst="rect">
            <a:avLst/>
          </a:prstGeom>
          <a:solidFill>
            <a:schemeClr val="bg2"/>
          </a:solidFill>
          <a:ln w="3175">
            <a:solidFill>
              <a:schemeClr val="tx1"/>
            </a:solidFill>
          </a:ln>
        </p:spPr>
        <p:txBody>
          <a:bodyPr vert="horz" wrap="square" lIns="0" tIns="186521" rIns="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b="1" dirty="0">
                <a:solidFill>
                  <a:schemeClr val="tx2"/>
                </a:solidFill>
              </a:rPr>
              <a:t>Software</a:t>
            </a:r>
            <a:br>
              <a:rPr lang="en-US" sz="2856" b="1" dirty="0">
                <a:solidFill>
                  <a:schemeClr val="tx2"/>
                </a:solidFill>
              </a:rPr>
            </a:br>
            <a:r>
              <a:rPr lang="en-US" sz="2856" b="1" dirty="0">
                <a:solidFill>
                  <a:schemeClr val="tx2"/>
                </a:solidFill>
              </a:rPr>
              <a:t>Assurance</a:t>
            </a:r>
          </a:p>
        </p:txBody>
      </p:sp>
      <p:sp>
        <p:nvSpPr>
          <p:cNvPr id="5" name="TextBox 4"/>
          <p:cNvSpPr txBox="1"/>
          <p:nvPr/>
        </p:nvSpPr>
        <p:spPr>
          <a:xfrm>
            <a:off x="6519485" y="-1"/>
            <a:ext cx="5916107" cy="6994525"/>
          </a:xfrm>
          <a:prstGeom prst="rect">
            <a:avLst/>
          </a:prstGeom>
          <a:solidFill>
            <a:schemeClr val="bg1">
              <a:alpha val="80000"/>
            </a:schemeClr>
          </a:solidFill>
        </p:spPr>
        <p:txBody>
          <a:bodyPr wrap="none" lIns="186521" tIns="149217" rIns="186521" bIns="149217" rtlCol="0" anchor="ctr">
            <a:noAutofit/>
          </a:bodyPr>
          <a:lstStyle/>
          <a:p>
            <a:pPr algn="ctr">
              <a:lnSpc>
                <a:spcPct val="90000"/>
              </a:lnSpc>
              <a:spcAft>
                <a:spcPts val="612"/>
              </a:spcAft>
            </a:pPr>
            <a:r>
              <a:rPr lang="en-US" sz="4488" dirty="0">
                <a:gradFill>
                  <a:gsLst>
                    <a:gs pos="2917">
                      <a:schemeClr val="tx1"/>
                    </a:gs>
                    <a:gs pos="30000">
                      <a:schemeClr val="tx1"/>
                    </a:gs>
                  </a:gsLst>
                  <a:lin ang="5400000" scaled="0"/>
                </a:gradFill>
                <a:latin typeface="+mj-lt"/>
              </a:rPr>
              <a:t>&lt; 0.5% penetration</a:t>
            </a:r>
          </a:p>
          <a:p>
            <a:pPr algn="ctr">
              <a:lnSpc>
                <a:spcPct val="90000"/>
              </a:lnSpc>
              <a:spcAft>
                <a:spcPts val="612"/>
              </a:spcAft>
            </a:pPr>
            <a:r>
              <a:rPr lang="en-US" sz="4488" dirty="0">
                <a:gradFill>
                  <a:gsLst>
                    <a:gs pos="2917">
                      <a:schemeClr val="tx1"/>
                    </a:gs>
                    <a:gs pos="30000">
                      <a:schemeClr val="tx1"/>
                    </a:gs>
                  </a:gsLst>
                  <a:lin ang="5400000" scaled="0"/>
                </a:gradFill>
                <a:latin typeface="+mj-lt"/>
              </a:rPr>
              <a:t>in SMBs in the US</a:t>
            </a:r>
          </a:p>
        </p:txBody>
      </p:sp>
      <p:sp>
        <p:nvSpPr>
          <p:cNvPr id="11" name="Text Placeholder 1"/>
          <p:cNvSpPr txBox="1">
            <a:spLocks/>
          </p:cNvSpPr>
          <p:nvPr/>
        </p:nvSpPr>
        <p:spPr>
          <a:xfrm>
            <a:off x="3494656" y="1860478"/>
            <a:ext cx="3024828" cy="959812"/>
          </a:xfrm>
          <a:prstGeom prst="rect">
            <a:avLst/>
          </a:prstGeom>
          <a:solidFill>
            <a:schemeClr val="bg1">
              <a:lumMod val="95000"/>
            </a:schemeClr>
          </a:solidFill>
          <a:ln w="3175">
            <a:solidFill>
              <a:schemeClr val="tx1"/>
            </a:solidFill>
          </a:ln>
        </p:spPr>
        <p:txBody>
          <a:bodyPr vert="horz" wrap="square" lIns="0" tIns="186521" rIns="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b="1" dirty="0">
                <a:solidFill>
                  <a:schemeClr val="tx2"/>
                </a:solidFill>
              </a:rPr>
              <a:t>LTSB</a:t>
            </a:r>
            <a:br>
              <a:rPr lang="en-US" sz="2856" b="1" dirty="0">
                <a:solidFill>
                  <a:schemeClr val="tx2"/>
                </a:solidFill>
              </a:rPr>
            </a:br>
            <a:r>
              <a:rPr lang="en-US" sz="1632" dirty="0">
                <a:solidFill>
                  <a:schemeClr val="tx2"/>
                </a:solidFill>
              </a:rPr>
              <a:t>(Long Term Servicing Branch)</a:t>
            </a:r>
            <a:endParaRPr lang="en-US" sz="2856" dirty="0">
              <a:solidFill>
                <a:schemeClr val="tx2"/>
              </a:solidFill>
            </a:endParaRPr>
          </a:p>
        </p:txBody>
      </p:sp>
      <p:sp>
        <p:nvSpPr>
          <p:cNvPr id="12" name="Text Placeholder 1"/>
          <p:cNvSpPr txBox="1">
            <a:spLocks/>
          </p:cNvSpPr>
          <p:nvPr/>
        </p:nvSpPr>
        <p:spPr>
          <a:xfrm>
            <a:off x="3490681" y="2913731"/>
            <a:ext cx="3027479" cy="1467050"/>
          </a:xfrm>
          <a:prstGeom prst="rect">
            <a:avLst/>
          </a:prstGeom>
          <a:solidFill>
            <a:schemeClr val="bg1">
              <a:lumMod val="95000"/>
            </a:schemeClr>
          </a:solidFill>
        </p:spPr>
        <p:txBody>
          <a:bodyPr vert="horz" wrap="square" lIns="93260" tIns="186521" rIns="9326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dirty="0">
                <a:solidFill>
                  <a:schemeClr val="tx2"/>
                </a:solidFill>
              </a:rPr>
              <a:t>Full payment due at transaction</a:t>
            </a:r>
          </a:p>
        </p:txBody>
      </p:sp>
      <p:sp>
        <p:nvSpPr>
          <p:cNvPr id="13" name="Text Placeholder 1"/>
          <p:cNvSpPr txBox="1">
            <a:spLocks/>
          </p:cNvSpPr>
          <p:nvPr/>
        </p:nvSpPr>
        <p:spPr>
          <a:xfrm>
            <a:off x="465854" y="4450610"/>
            <a:ext cx="6052307" cy="698462"/>
          </a:xfrm>
          <a:prstGeom prst="rect">
            <a:avLst/>
          </a:prstGeom>
          <a:solidFill>
            <a:schemeClr val="bg1">
              <a:lumMod val="95000"/>
            </a:schemeClr>
          </a:solidFill>
        </p:spPr>
        <p:txBody>
          <a:bodyPr vert="horz" wrap="square" lIns="0" tIns="186521" rIns="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dirty="0">
                <a:solidFill>
                  <a:schemeClr val="tx2"/>
                </a:solidFill>
              </a:rPr>
              <a:t>Per-device licenses</a:t>
            </a:r>
          </a:p>
        </p:txBody>
      </p:sp>
      <p:sp>
        <p:nvSpPr>
          <p:cNvPr id="14" name="Text Placeholder 1"/>
          <p:cNvSpPr txBox="1">
            <a:spLocks/>
          </p:cNvSpPr>
          <p:nvPr/>
        </p:nvSpPr>
        <p:spPr>
          <a:xfrm>
            <a:off x="465854" y="5218901"/>
            <a:ext cx="6052307" cy="698462"/>
          </a:xfrm>
          <a:prstGeom prst="rect">
            <a:avLst/>
          </a:prstGeom>
          <a:solidFill>
            <a:schemeClr val="bg1">
              <a:lumMod val="95000"/>
            </a:schemeClr>
          </a:solidFill>
        </p:spPr>
        <p:txBody>
          <a:bodyPr vert="horz" wrap="square" lIns="0" tIns="186521" rIns="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dirty="0">
                <a:solidFill>
                  <a:schemeClr val="tx2"/>
                </a:solidFill>
              </a:rPr>
              <a:t>Bits and keys via VLSC</a:t>
            </a:r>
          </a:p>
        </p:txBody>
      </p:sp>
      <p:sp>
        <p:nvSpPr>
          <p:cNvPr id="15" name="Text Placeholder 1"/>
          <p:cNvSpPr txBox="1">
            <a:spLocks/>
          </p:cNvSpPr>
          <p:nvPr/>
        </p:nvSpPr>
        <p:spPr>
          <a:xfrm>
            <a:off x="465854" y="5987192"/>
            <a:ext cx="6052307" cy="698462"/>
          </a:xfrm>
          <a:prstGeom prst="rect">
            <a:avLst/>
          </a:prstGeom>
          <a:solidFill>
            <a:schemeClr val="bg1">
              <a:lumMod val="95000"/>
            </a:schemeClr>
          </a:solidFill>
        </p:spPr>
        <p:txBody>
          <a:bodyPr vert="horz" wrap="square" lIns="0" tIns="186521" rIns="0" bIns="186521" rtlCol="0" anchor="ct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buNone/>
            </a:pPr>
            <a:r>
              <a:rPr lang="en-US" sz="2856" dirty="0">
                <a:solidFill>
                  <a:schemeClr val="tx2"/>
                </a:solidFill>
              </a:rPr>
              <a:t>Wipe and reload deployments</a:t>
            </a:r>
          </a:p>
        </p:txBody>
      </p:sp>
    </p:spTree>
    <p:extLst>
      <p:ext uri="{BB962C8B-B14F-4D97-AF65-F5344CB8AC3E}">
        <p14:creationId xmlns:p14="http://schemas.microsoft.com/office/powerpoint/2010/main" val="13606202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0720" r="12855"/>
          <a:stretch/>
        </p:blipFill>
        <p:spPr>
          <a:xfrm>
            <a:off x="6519491" y="-1"/>
            <a:ext cx="5916102" cy="6994525"/>
          </a:xfrm>
          <a:prstGeom prst="rect">
            <a:avLst/>
          </a:prstGeom>
        </p:spPr>
      </p:pic>
      <p:sp>
        <p:nvSpPr>
          <p:cNvPr id="9" name="Title 8"/>
          <p:cNvSpPr>
            <a:spLocks noGrp="1"/>
          </p:cNvSpPr>
          <p:nvPr>
            <p:ph type="title"/>
          </p:nvPr>
        </p:nvSpPr>
        <p:spPr>
          <a:xfrm>
            <a:off x="-30163" y="1211262"/>
            <a:ext cx="5486399" cy="3627436"/>
          </a:xfrm>
          <a:solidFill>
            <a:schemeClr val="bg2">
              <a:alpha val="75000"/>
            </a:schemeClr>
          </a:solidFill>
        </p:spPr>
        <p:txBody>
          <a:bodyPr vert="horz" wrap="square" lIns="652822" tIns="186521" rIns="279781" bIns="91440" rtlCol="0" anchor="ctr" anchorCtr="0">
            <a:noAutofit/>
          </a:bodyPr>
          <a:lstStyle/>
          <a:p>
            <a:pPr>
              <a:lnSpc>
                <a:spcPct val="100000"/>
              </a:lnSpc>
            </a:pPr>
            <a:r>
              <a:rPr lang="en-US" sz="3672" dirty="0">
                <a:solidFill>
                  <a:schemeClr val="tx1"/>
                </a:solidFill>
              </a:rPr>
              <a:t>Introducing:</a:t>
            </a:r>
            <a:br>
              <a:rPr lang="en-US" dirty="0">
                <a:solidFill>
                  <a:schemeClr val="tx1"/>
                </a:solidFill>
              </a:rPr>
            </a:br>
            <a:r>
              <a:rPr lang="en-US" dirty="0">
                <a:solidFill>
                  <a:schemeClr val="tx1"/>
                </a:solidFill>
              </a:rPr>
              <a:t>Windows 10 Enterprise E3</a:t>
            </a:r>
            <a:br>
              <a:rPr lang="en-US" dirty="0">
                <a:solidFill>
                  <a:schemeClr val="tx1"/>
                </a:solidFill>
              </a:rPr>
            </a:br>
            <a:br>
              <a:rPr lang="en-US" sz="1632" dirty="0">
                <a:solidFill>
                  <a:schemeClr val="tx1"/>
                </a:solidFill>
              </a:rPr>
            </a:br>
            <a:r>
              <a:rPr lang="en-US" sz="4896" dirty="0">
                <a:solidFill>
                  <a:schemeClr val="tx1"/>
                </a:solidFill>
              </a:rPr>
              <a:t>for the </a:t>
            </a:r>
            <a:r>
              <a:rPr lang="en-US" sz="4896" b="1" dirty="0">
                <a:solidFill>
                  <a:schemeClr val="tx1"/>
                </a:solidFill>
              </a:rPr>
              <a:t>Cloud Solution Provider </a:t>
            </a:r>
            <a:r>
              <a:rPr lang="en-US" sz="4896" dirty="0">
                <a:solidFill>
                  <a:schemeClr val="tx1"/>
                </a:solidFill>
              </a:rPr>
              <a:t>program</a:t>
            </a:r>
            <a:endParaRPr lang="en-US" dirty="0">
              <a:solidFill>
                <a:schemeClr val="tx1"/>
              </a:solidFill>
            </a:endParaRPr>
          </a:p>
        </p:txBody>
      </p:sp>
      <p:pic>
        <p:nvPicPr>
          <p:cNvPr id="4" name="Picture Placeholder 3"/>
          <p:cNvPicPr>
            <a:picLocks noGrp="1" noChangeAspect="1"/>
          </p:cNvPicPr>
          <p:nvPr>
            <p:ph type="pic" sz="quarter" idx="10"/>
          </p:nvPr>
        </p:nvPicPr>
        <p:blipFill>
          <a:blip r:embed="rId4"/>
          <a:srcRect t="12514" b="12514"/>
          <a:stretch>
            <a:fillRect/>
          </a:stretch>
        </p:blipFill>
        <p:spPr/>
      </p:pic>
    </p:spTree>
    <p:extLst>
      <p:ext uri="{BB962C8B-B14F-4D97-AF65-F5344CB8AC3E}">
        <p14:creationId xmlns:p14="http://schemas.microsoft.com/office/powerpoint/2010/main" val="414228721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881" y="-4"/>
          <a:ext cx="6540999" cy="6994526"/>
        </p:xfrm>
        <a:graphic>
          <a:graphicData uri="http://schemas.openxmlformats.org/drawingml/2006/table">
            <a:tbl>
              <a:tblPr firstRow="1" bandRow="1">
                <a:tableStyleId>{5C22544A-7EE6-4342-B048-85BDC9FD1C3A}</a:tableStyleId>
              </a:tblPr>
              <a:tblGrid>
                <a:gridCol w="479131">
                  <a:extLst>
                    <a:ext uri="{9D8B030D-6E8A-4147-A177-3AD203B41FA5}">
                      <a16:colId xmlns:a16="http://schemas.microsoft.com/office/drawing/2014/main" val="20000"/>
                    </a:ext>
                  </a:extLst>
                </a:gridCol>
                <a:gridCol w="5582737">
                  <a:extLst>
                    <a:ext uri="{9D8B030D-6E8A-4147-A177-3AD203B41FA5}">
                      <a16:colId xmlns:a16="http://schemas.microsoft.com/office/drawing/2014/main" val="20001"/>
                    </a:ext>
                  </a:extLst>
                </a:gridCol>
                <a:gridCol w="479131">
                  <a:extLst>
                    <a:ext uri="{9D8B030D-6E8A-4147-A177-3AD203B41FA5}">
                      <a16:colId xmlns:a16="http://schemas.microsoft.com/office/drawing/2014/main" val="20002"/>
                    </a:ext>
                  </a:extLst>
                </a:gridCol>
              </a:tblGrid>
              <a:tr h="582877">
                <a:tc>
                  <a:txBody>
                    <a:bodyPr/>
                    <a:lstStyle/>
                    <a:p>
                      <a:endParaRPr lang="en-US" sz="2900" dirty="0">
                        <a:latin typeface="+mj-lt"/>
                      </a:endParaRPr>
                    </a:p>
                  </a:txBody>
                  <a:tcPr marL="93260" marR="93260" marT="46630" marB="4663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endParaRPr lang="en-US" sz="2900" dirty="0">
                        <a:latin typeface="+mj-lt"/>
                      </a:endParaRPr>
                    </a:p>
                  </a:txBody>
                  <a:tcPr marL="93260" marR="93260" marT="46630" marB="46630"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endParaRPr lang="en-US" sz="2900" dirty="0">
                        <a:latin typeface="+mj-lt"/>
                      </a:endParaRPr>
                    </a:p>
                  </a:txBody>
                  <a:tcPr marL="93260" marR="93260" marT="46630" marB="4663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0"/>
                  </a:ext>
                </a:extLst>
              </a:tr>
              <a:tr h="2742951">
                <a:tc>
                  <a:txBody>
                    <a:bodyPr/>
                    <a:lstStyle/>
                    <a:p>
                      <a:endParaRPr lang="en-US" sz="3300" dirty="0">
                        <a:latin typeface="+mj-lt"/>
                      </a:endParaRPr>
                    </a:p>
                  </a:txBody>
                  <a:tcPr marL="93260" marR="93260" marT="46630" marB="4663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r>
                        <a:rPr lang="en-US" sz="3300" dirty="0">
                          <a:solidFill>
                            <a:schemeClr val="bg1"/>
                          </a:solidFill>
                          <a:latin typeface="+mj-lt"/>
                          <a:cs typeface="Segoe UI" panose="020B0502040204020203" pitchFamily="34" charset="0"/>
                        </a:rPr>
                        <a:t>A better way</a:t>
                      </a:r>
                      <a:r>
                        <a:rPr lang="en-US" sz="3300" baseline="0" dirty="0">
                          <a:solidFill>
                            <a:schemeClr val="bg1"/>
                          </a:solidFill>
                          <a:latin typeface="+mj-lt"/>
                          <a:cs typeface="Segoe UI" panose="020B0502040204020203" pitchFamily="34" charset="0"/>
                        </a:rPr>
                        <a:t> for SMBs to access the latest </a:t>
                      </a:r>
                      <a:r>
                        <a:rPr lang="en-US" sz="3300" b="1" baseline="0" dirty="0">
                          <a:solidFill>
                            <a:schemeClr val="bg1"/>
                          </a:solidFill>
                          <a:latin typeface="+mj-lt"/>
                          <a:cs typeface="Segoe UI" panose="020B0502040204020203" pitchFamily="34" charset="0"/>
                        </a:rPr>
                        <a:t>security, control and management </a:t>
                      </a:r>
                      <a:r>
                        <a:rPr lang="en-US" sz="3300" baseline="0" dirty="0">
                          <a:solidFill>
                            <a:schemeClr val="bg1"/>
                          </a:solidFill>
                          <a:latin typeface="+mj-lt"/>
                          <a:cs typeface="Segoe UI" panose="020B0502040204020203" pitchFamily="34" charset="0"/>
                        </a:rPr>
                        <a:t>features in </a:t>
                      </a:r>
                      <a:r>
                        <a:rPr lang="en-US" sz="3300" b="1" baseline="0" dirty="0">
                          <a:solidFill>
                            <a:schemeClr val="bg1"/>
                          </a:solidFill>
                          <a:latin typeface="+mj-lt"/>
                          <a:cs typeface="Segoe UI" panose="020B0502040204020203" pitchFamily="34" charset="0"/>
                        </a:rPr>
                        <a:t>Windows 10 Enterprise </a:t>
                      </a:r>
                      <a:r>
                        <a:rPr lang="en-US" sz="3300" baseline="0" dirty="0">
                          <a:solidFill>
                            <a:schemeClr val="bg1"/>
                          </a:solidFill>
                          <a:latin typeface="+mj-lt"/>
                          <a:cs typeface="Segoe UI" panose="020B0502040204020203" pitchFamily="34" charset="0"/>
                        </a:rPr>
                        <a:t>edition via a per-user </a:t>
                      </a:r>
                      <a:r>
                        <a:rPr lang="en-US" sz="3300" b="1" baseline="0" dirty="0">
                          <a:solidFill>
                            <a:schemeClr val="bg1"/>
                          </a:solidFill>
                          <a:latin typeface="+mj-lt"/>
                          <a:cs typeface="Segoe UI" panose="020B0502040204020203" pitchFamily="34" charset="0"/>
                        </a:rPr>
                        <a:t>subscription</a:t>
                      </a:r>
                      <a:endParaRPr lang="en-US" sz="3300" b="1" dirty="0">
                        <a:solidFill>
                          <a:schemeClr val="bg1"/>
                        </a:solidFill>
                        <a:latin typeface="+mj-lt"/>
                        <a:cs typeface="Segoe UI" panose="020B0502040204020203" pitchFamily="34" charset="0"/>
                      </a:endParaRPr>
                    </a:p>
                  </a:txBody>
                  <a:tcPr marL="0" marR="0" marT="0" marB="0"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endParaRPr lang="en-US" sz="2900" dirty="0">
                        <a:latin typeface="+mj-lt"/>
                      </a:endParaRPr>
                    </a:p>
                  </a:txBody>
                  <a:tcPr marL="93260" marR="93260" marT="46630" marB="46630">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1"/>
                  </a:ext>
                </a:extLst>
              </a:tr>
              <a:tr h="1028607">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33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mj-lt"/>
                          <a:cs typeface="Segoe UI" panose="020B0502040204020203" pitchFamily="34" charset="0"/>
                        </a:rPr>
                        <a:t>Seamless step-up</a:t>
                      </a:r>
                      <a:r>
                        <a:rPr lang="en-US" sz="2400" baseline="0" dirty="0">
                          <a:solidFill>
                            <a:schemeClr val="bg1"/>
                          </a:solidFill>
                          <a:latin typeface="+mj-lt"/>
                          <a:cs typeface="Segoe UI" panose="020B0502040204020203" pitchFamily="34" charset="0"/>
                        </a:rPr>
                        <a:t> </a:t>
                      </a:r>
                      <a:r>
                        <a:rPr lang="en-US" sz="2400" dirty="0">
                          <a:solidFill>
                            <a:schemeClr val="bg1"/>
                          </a:solidFill>
                          <a:latin typeface="+mj-lt"/>
                          <a:cs typeface="Segoe UI" panose="020B0502040204020203" pitchFamily="34" charset="0"/>
                        </a:rPr>
                        <a:t>from </a:t>
                      </a:r>
                      <a:r>
                        <a:rPr lang="en-US" sz="2400" b="1" dirty="0">
                          <a:solidFill>
                            <a:schemeClr val="bg1"/>
                          </a:solidFill>
                          <a:latin typeface="+mj-lt"/>
                          <a:cs typeface="Segoe UI" panose="020B0502040204020203" pitchFamily="34" charset="0"/>
                        </a:rPr>
                        <a:t>Windows 10 Pro</a:t>
                      </a:r>
                      <a:r>
                        <a:rPr lang="en-US" sz="2400" dirty="0">
                          <a:solidFill>
                            <a:schemeClr val="bg1"/>
                          </a:solidFill>
                          <a:latin typeface="+mj-lt"/>
                          <a:cs typeface="Segoe UI" panose="020B0502040204020203" pitchFamily="34" charset="0"/>
                        </a:rPr>
                        <a:t> Anniversary</a:t>
                      </a:r>
                      <a:r>
                        <a:rPr lang="en-US" sz="2400" baseline="0" dirty="0">
                          <a:solidFill>
                            <a:schemeClr val="bg1"/>
                          </a:solidFill>
                          <a:latin typeface="+mj-lt"/>
                          <a:cs typeface="Segoe UI" panose="020B0502040204020203" pitchFamily="34" charset="0"/>
                        </a:rPr>
                        <a:t> Update</a:t>
                      </a:r>
                      <a:r>
                        <a:rPr lang="en-US" sz="2400" dirty="0">
                          <a:solidFill>
                            <a:schemeClr val="bg1"/>
                          </a:solidFill>
                          <a:latin typeface="+mj-lt"/>
                          <a:cs typeface="Segoe UI" panose="020B0502040204020203" pitchFamily="34" charset="0"/>
                        </a:rPr>
                        <a:t> with </a:t>
                      </a:r>
                      <a:r>
                        <a:rPr lang="en-US" sz="2400" b="1" dirty="0">
                          <a:solidFill>
                            <a:schemeClr val="bg1"/>
                          </a:solidFill>
                          <a:latin typeface="+mj-lt"/>
                          <a:cs typeface="Segoe UI" panose="020B0502040204020203" pitchFamily="34" charset="0"/>
                        </a:rPr>
                        <a:t>AAD </a:t>
                      </a:r>
                      <a:r>
                        <a:rPr lang="en-US" sz="2400" b="0" dirty="0">
                          <a:solidFill>
                            <a:schemeClr val="bg1"/>
                          </a:solidFill>
                          <a:latin typeface="+mj-lt"/>
                          <a:cs typeface="Segoe UI" panose="020B0502040204020203" pitchFamily="34" charset="0"/>
                        </a:rPr>
                        <a:t>sign-in</a:t>
                      </a:r>
                    </a:p>
                  </a:txBody>
                  <a:tcPr marL="0" marR="0" marT="0" marB="0"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2"/>
                  </a:ext>
                </a:extLst>
              </a:tr>
              <a:tr h="1028607">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mj-lt"/>
                          <a:cs typeface="Segoe UI" panose="020B0502040204020203" pitchFamily="34" charset="0"/>
                        </a:rPr>
                        <a:t>Simplified</a:t>
                      </a:r>
                      <a:r>
                        <a:rPr lang="en-US" sz="2400" baseline="0" dirty="0">
                          <a:solidFill>
                            <a:schemeClr val="bg1"/>
                          </a:solidFill>
                          <a:latin typeface="+mj-lt"/>
                          <a:cs typeface="Segoe UI" panose="020B0502040204020203" pitchFamily="34" charset="0"/>
                        </a:rPr>
                        <a:t> p</a:t>
                      </a:r>
                      <a:r>
                        <a:rPr lang="en-US" sz="2400" dirty="0">
                          <a:solidFill>
                            <a:schemeClr val="bg1"/>
                          </a:solidFill>
                          <a:latin typeface="+mj-lt"/>
                          <a:cs typeface="Segoe UI" panose="020B0502040204020203" pitchFamily="34" charset="0"/>
                        </a:rPr>
                        <a:t>er-user</a:t>
                      </a:r>
                      <a:r>
                        <a:rPr lang="en-US" sz="2400" baseline="0" dirty="0">
                          <a:solidFill>
                            <a:schemeClr val="bg1"/>
                          </a:solidFill>
                          <a:latin typeface="+mj-lt"/>
                          <a:cs typeface="Segoe UI" panose="020B0502040204020203" pitchFamily="34" charset="0"/>
                        </a:rPr>
                        <a:t> licensing model, </a:t>
                      </a:r>
                      <a:r>
                        <a:rPr lang="en-US" sz="2400" b="1" baseline="0" dirty="0">
                          <a:solidFill>
                            <a:schemeClr val="bg1"/>
                          </a:solidFill>
                          <a:latin typeface="+mj-lt"/>
                          <a:cs typeface="Segoe UI" panose="020B0502040204020203" pitchFamily="34" charset="0"/>
                        </a:rPr>
                        <a:t>aligned with Office 365 and Azure</a:t>
                      </a:r>
                      <a:endParaRPr lang="en-US" sz="2400" b="1" dirty="0">
                        <a:solidFill>
                          <a:schemeClr val="bg1"/>
                        </a:solidFill>
                        <a:latin typeface="+mj-lt"/>
                        <a:cs typeface="Segoe UI" panose="020B0502040204020203" pitchFamily="34" charset="0"/>
                      </a:endParaRPr>
                    </a:p>
                  </a:txBody>
                  <a:tcPr marL="0" marR="0" marT="0" marB="0"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3"/>
                  </a:ext>
                </a:extLst>
              </a:tr>
              <a:tr h="1028607">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mj-lt"/>
                          <a:cs typeface="Segoe UI" panose="020B0502040204020203" pitchFamily="34" charset="0"/>
                        </a:rPr>
                        <a:t>Designed for </a:t>
                      </a:r>
                      <a:r>
                        <a:rPr lang="en-US" sz="2400" b="1" dirty="0">
                          <a:solidFill>
                            <a:schemeClr val="bg1"/>
                          </a:solidFill>
                          <a:latin typeface="+mj-lt"/>
                          <a:cs typeface="Segoe UI" panose="020B0502040204020203" pitchFamily="34" charset="0"/>
                        </a:rPr>
                        <a:t>partner managed IT </a:t>
                      </a:r>
                      <a:r>
                        <a:rPr lang="en-US" sz="2400" dirty="0">
                          <a:solidFill>
                            <a:schemeClr val="bg1"/>
                          </a:solidFill>
                          <a:latin typeface="+mj-lt"/>
                          <a:cs typeface="Segoe UI" panose="020B0502040204020203" pitchFamily="34" charset="0"/>
                        </a:rPr>
                        <a:t>solutions</a:t>
                      </a:r>
                      <a:r>
                        <a:rPr lang="en-US" sz="2400" baseline="0" dirty="0">
                          <a:solidFill>
                            <a:schemeClr val="bg1"/>
                          </a:solidFill>
                          <a:latin typeface="+mj-lt"/>
                          <a:cs typeface="Segoe UI" panose="020B0502040204020203" pitchFamily="34" charset="0"/>
                        </a:rPr>
                        <a:t> delivered through </a:t>
                      </a:r>
                      <a:r>
                        <a:rPr lang="en-US" sz="2400" b="1" baseline="0" dirty="0">
                          <a:solidFill>
                            <a:schemeClr val="bg1"/>
                          </a:solidFill>
                          <a:latin typeface="+mj-lt"/>
                          <a:cs typeface="Segoe UI" panose="020B0502040204020203" pitchFamily="34" charset="0"/>
                        </a:rPr>
                        <a:t>CSP</a:t>
                      </a:r>
                      <a:endParaRPr lang="en-US" sz="2400" b="1" dirty="0">
                        <a:solidFill>
                          <a:schemeClr val="bg1"/>
                        </a:solidFill>
                        <a:latin typeface="+mj-lt"/>
                        <a:cs typeface="Segoe UI" panose="020B0502040204020203" pitchFamily="34" charset="0"/>
                      </a:endParaRPr>
                    </a:p>
                  </a:txBody>
                  <a:tcPr marL="0" marR="0" marT="0" marB="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4"/>
                  </a:ext>
                </a:extLst>
              </a:tr>
              <a:tr h="582877">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tc>
                  <a:txBody>
                    <a:bodyPr/>
                    <a:lstStyle/>
                    <a:p>
                      <a:pPr marL="0" marR="0" indent="0" algn="l" defTabSz="914367" rtl="0" eaLnBrk="1" fontAlgn="auto" latinLnBrk="0" hangingPunct="1">
                        <a:lnSpc>
                          <a:spcPct val="100000"/>
                        </a:lnSpc>
                        <a:spcBef>
                          <a:spcPts val="0"/>
                        </a:spcBef>
                        <a:spcAft>
                          <a:spcPts val="0"/>
                        </a:spcAft>
                        <a:buClrTx/>
                        <a:buSzTx/>
                        <a:buFontTx/>
                        <a:buNone/>
                        <a:tabLst/>
                        <a:defRPr/>
                      </a:pPr>
                      <a:endParaRPr lang="en-US" sz="2900" dirty="0">
                        <a:solidFill>
                          <a:srgbClr val="FFFFFF"/>
                        </a:solidFill>
                        <a:latin typeface="+mj-lt"/>
                      </a:endParaRPr>
                    </a:p>
                  </a:txBody>
                  <a:tcPr marL="93260" marR="93260" marT="46630" marB="46630">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alpha val="85000"/>
                      </a:schemeClr>
                    </a:solidFill>
                  </a:tcPr>
                </a:tc>
                <a:extLst>
                  <a:ext uri="{0D108BD9-81ED-4DB2-BD59-A6C34878D82A}">
                    <a16:rowId xmlns:a16="http://schemas.microsoft.com/office/drawing/2014/main" val="10005"/>
                  </a:ext>
                </a:extLst>
              </a:tr>
            </a:tbl>
          </a:graphicData>
        </a:graphic>
      </p:graphicFrame>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0341" b="10303"/>
          <a:stretch/>
        </p:blipFill>
        <p:spPr>
          <a:xfrm>
            <a:off x="6541880" y="-2"/>
            <a:ext cx="5893712" cy="7008875"/>
          </a:xfrm>
          <a:prstGeom prst="rect">
            <a:avLst/>
          </a:prstGeom>
        </p:spPr>
      </p:pic>
    </p:spTree>
    <p:extLst>
      <p:ext uri="{BB962C8B-B14F-4D97-AF65-F5344CB8AC3E}">
        <p14:creationId xmlns:p14="http://schemas.microsoft.com/office/powerpoint/2010/main" val="294797516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67183" y="672305"/>
            <a:ext cx="5968662" cy="1529431"/>
          </a:xfrm>
          <a:prstGeom prst="rect">
            <a:avLst/>
          </a:prstGeom>
          <a:solidFill>
            <a:schemeClr val="accent1">
              <a:lumMod val="75000"/>
              <a:alpha val="90000"/>
            </a:schemeClr>
          </a:solidFill>
        </p:spPr>
        <p:txBody>
          <a:bodyPr vert="horz" wrap="square" lIns="373041" tIns="186521" rIns="186521" bIns="186521" rtlCol="0">
            <a:spAutoFit/>
          </a:bodyPr>
          <a:lstStyle/>
          <a:p>
            <a:pPr defTabSz="932563">
              <a:lnSpc>
                <a:spcPct val="90000"/>
              </a:lnSpc>
              <a:spcBef>
                <a:spcPct val="20000"/>
              </a:spcBef>
              <a:buSzPct val="90000"/>
              <a:defRPr/>
            </a:pPr>
            <a:r>
              <a:rPr lang="en-US" sz="3264" kern="0" dirty="0">
                <a:solidFill>
                  <a:srgbClr val="FFFFFF"/>
                </a:solidFill>
                <a:latin typeface="+mj-lt"/>
              </a:rPr>
              <a:t>Windows 10 Enterprise Edition </a:t>
            </a:r>
            <a:r>
              <a:rPr lang="en-US" sz="2448" kern="0" dirty="0">
                <a:solidFill>
                  <a:srgbClr val="FFFFFF"/>
                </a:solidFill>
                <a:latin typeface="+mj-lt"/>
              </a:rPr>
              <a:t>Current Branch (CB) or </a:t>
            </a:r>
            <a:br>
              <a:rPr lang="en-US" sz="2448" kern="0" dirty="0">
                <a:solidFill>
                  <a:srgbClr val="FFFFFF"/>
                </a:solidFill>
                <a:latin typeface="+mj-lt"/>
              </a:rPr>
            </a:br>
            <a:r>
              <a:rPr lang="en-US" sz="2448" kern="0" dirty="0">
                <a:solidFill>
                  <a:srgbClr val="FFFFFF"/>
                </a:solidFill>
                <a:latin typeface="+mj-lt"/>
              </a:rPr>
              <a:t>Current Branch for Business (CBB)</a:t>
            </a:r>
            <a:endParaRPr lang="en-US" sz="2856" kern="0" dirty="0">
              <a:solidFill>
                <a:srgbClr val="FFFFFF"/>
              </a:solidFill>
              <a:latin typeface="+mj-lt"/>
            </a:endParaRPr>
          </a:p>
        </p:txBody>
      </p:sp>
      <p:sp>
        <p:nvSpPr>
          <p:cNvPr id="7" name="Rectangle 6"/>
          <p:cNvSpPr/>
          <p:nvPr/>
        </p:nvSpPr>
        <p:spPr>
          <a:xfrm>
            <a:off x="467182" y="4772987"/>
            <a:ext cx="5968661" cy="715701"/>
          </a:xfrm>
          <a:prstGeom prst="rect">
            <a:avLst/>
          </a:prstGeom>
          <a:solidFill>
            <a:schemeClr val="accent1">
              <a:lumMod val="75000"/>
              <a:alpha val="90000"/>
            </a:schemeClr>
          </a:solidFill>
        </p:spPr>
        <p:txBody>
          <a:bodyPr vert="horz" wrap="square" lIns="373041" tIns="186521" rIns="466302" bIns="186521" rtlCol="0">
            <a:spAutoFit/>
          </a:bodyPr>
          <a:lstStyle/>
          <a:p>
            <a:pPr defTabSz="932563">
              <a:lnSpc>
                <a:spcPct val="90000"/>
              </a:lnSpc>
              <a:spcBef>
                <a:spcPct val="20000"/>
              </a:spcBef>
              <a:buSzPct val="90000"/>
              <a:defRPr/>
            </a:pPr>
            <a:r>
              <a:rPr lang="en-US" sz="2448" kern="0" dirty="0">
                <a:solidFill>
                  <a:srgbClr val="FFFFFF"/>
                </a:solidFill>
                <a:latin typeface="+mj-lt"/>
              </a:rPr>
              <a:t>5 device installs per user</a:t>
            </a:r>
          </a:p>
        </p:txBody>
      </p:sp>
      <p:sp>
        <p:nvSpPr>
          <p:cNvPr id="9" name="Rectangle 8"/>
          <p:cNvSpPr/>
          <p:nvPr/>
        </p:nvSpPr>
        <p:spPr>
          <a:xfrm>
            <a:off x="467182" y="3118165"/>
            <a:ext cx="5968661" cy="715701"/>
          </a:xfrm>
          <a:prstGeom prst="rect">
            <a:avLst/>
          </a:prstGeom>
          <a:solidFill>
            <a:schemeClr val="accent1">
              <a:lumMod val="75000"/>
              <a:alpha val="90000"/>
            </a:schemeClr>
          </a:solidFill>
        </p:spPr>
        <p:txBody>
          <a:bodyPr vert="horz" wrap="square" lIns="373041" tIns="186521" rIns="466302" bIns="186521" rtlCol="0">
            <a:spAutoFit/>
          </a:bodyPr>
          <a:lstStyle/>
          <a:p>
            <a:pPr defTabSz="932563">
              <a:lnSpc>
                <a:spcPct val="90000"/>
              </a:lnSpc>
              <a:spcBef>
                <a:spcPct val="20000"/>
              </a:spcBef>
              <a:buSzPct val="90000"/>
              <a:defRPr/>
            </a:pPr>
            <a:r>
              <a:rPr lang="en-US" sz="2448" kern="0" dirty="0">
                <a:solidFill>
                  <a:srgbClr val="FFFFFF"/>
                </a:solidFill>
                <a:latin typeface="+mj-lt"/>
              </a:rPr>
              <a:t>1 seat minimum, no seat limit</a:t>
            </a:r>
          </a:p>
        </p:txBody>
      </p:sp>
      <p:sp>
        <p:nvSpPr>
          <p:cNvPr id="11" name="Rectangle 10"/>
          <p:cNvSpPr/>
          <p:nvPr/>
        </p:nvSpPr>
        <p:spPr>
          <a:xfrm>
            <a:off x="467182" y="2290754"/>
            <a:ext cx="5968661" cy="715701"/>
          </a:xfrm>
          <a:prstGeom prst="rect">
            <a:avLst/>
          </a:prstGeom>
          <a:solidFill>
            <a:schemeClr val="accent1">
              <a:lumMod val="75000"/>
              <a:alpha val="90000"/>
            </a:schemeClr>
          </a:solidFill>
        </p:spPr>
        <p:txBody>
          <a:bodyPr vert="horz" wrap="square" lIns="373041" tIns="186521" rIns="466302" bIns="186521" rtlCol="0">
            <a:spAutoFit/>
          </a:bodyPr>
          <a:lstStyle/>
          <a:p>
            <a:pPr defTabSz="932563">
              <a:lnSpc>
                <a:spcPct val="90000"/>
              </a:lnSpc>
              <a:spcBef>
                <a:spcPct val="20000"/>
              </a:spcBef>
              <a:buSzPct val="90000"/>
              <a:defRPr/>
            </a:pPr>
            <a:r>
              <a:rPr lang="en-US" sz="2448" kern="0" dirty="0">
                <a:solidFill>
                  <a:srgbClr val="FFFFFF"/>
                </a:solidFill>
                <a:latin typeface="+mj-lt"/>
              </a:rPr>
              <a:t>$7 per user, per month</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22207"/>
          <a:stretch/>
        </p:blipFill>
        <p:spPr>
          <a:xfrm>
            <a:off x="6435845" y="-1"/>
            <a:ext cx="5999748" cy="6994525"/>
          </a:xfrm>
          <a:prstGeom prst="rect">
            <a:avLst/>
          </a:prstGeom>
        </p:spPr>
      </p:pic>
      <p:sp>
        <p:nvSpPr>
          <p:cNvPr id="8" name="Rectangle 7"/>
          <p:cNvSpPr/>
          <p:nvPr/>
        </p:nvSpPr>
        <p:spPr>
          <a:xfrm>
            <a:off x="467182" y="3945576"/>
            <a:ext cx="5968661" cy="715701"/>
          </a:xfrm>
          <a:prstGeom prst="rect">
            <a:avLst/>
          </a:prstGeom>
          <a:solidFill>
            <a:schemeClr val="accent1">
              <a:lumMod val="75000"/>
              <a:alpha val="90000"/>
            </a:schemeClr>
          </a:solidFill>
        </p:spPr>
        <p:txBody>
          <a:bodyPr vert="horz" wrap="square" lIns="373041" tIns="186521" rIns="466302" bIns="186521" rtlCol="0">
            <a:spAutoFit/>
          </a:bodyPr>
          <a:lstStyle/>
          <a:p>
            <a:pPr defTabSz="932563">
              <a:lnSpc>
                <a:spcPct val="90000"/>
              </a:lnSpc>
              <a:spcBef>
                <a:spcPct val="20000"/>
              </a:spcBef>
              <a:buSzPct val="90000"/>
              <a:defRPr/>
            </a:pPr>
            <a:r>
              <a:rPr lang="en-US" sz="2448" kern="0" dirty="0">
                <a:solidFill>
                  <a:srgbClr val="FFFFFF"/>
                </a:solidFill>
                <a:latin typeface="+mj-lt"/>
              </a:rPr>
              <a:t>Alignment with Office 365 plans</a:t>
            </a:r>
          </a:p>
        </p:txBody>
      </p:sp>
      <p:sp>
        <p:nvSpPr>
          <p:cNvPr id="12" name="Rectangle 11"/>
          <p:cNvSpPr/>
          <p:nvPr/>
        </p:nvSpPr>
        <p:spPr>
          <a:xfrm>
            <a:off x="467182" y="5600398"/>
            <a:ext cx="5968661" cy="1068318"/>
          </a:xfrm>
          <a:prstGeom prst="rect">
            <a:avLst/>
          </a:prstGeom>
          <a:solidFill>
            <a:schemeClr val="accent1">
              <a:lumMod val="75000"/>
              <a:alpha val="90000"/>
            </a:schemeClr>
          </a:solidFill>
        </p:spPr>
        <p:txBody>
          <a:bodyPr vert="horz" wrap="square" lIns="373041" tIns="186521" rIns="466302" bIns="186521" rtlCol="0">
            <a:spAutoFit/>
          </a:bodyPr>
          <a:lstStyle/>
          <a:p>
            <a:pPr defTabSz="932563">
              <a:lnSpc>
                <a:spcPct val="90000"/>
              </a:lnSpc>
              <a:spcBef>
                <a:spcPct val="20000"/>
              </a:spcBef>
              <a:buSzPct val="90000"/>
              <a:defRPr/>
            </a:pPr>
            <a:r>
              <a:rPr lang="en-US" sz="2448" kern="0" dirty="0">
                <a:solidFill>
                  <a:srgbClr val="FFFFFF"/>
                </a:solidFill>
                <a:latin typeface="+mj-lt"/>
              </a:rPr>
              <a:t>Rollback to Pro functionality when subscription lapses (90 day grace)</a:t>
            </a:r>
          </a:p>
        </p:txBody>
      </p:sp>
    </p:spTree>
    <p:extLst>
      <p:ext uri="{BB962C8B-B14F-4D97-AF65-F5344CB8AC3E}">
        <p14:creationId xmlns:p14="http://schemas.microsoft.com/office/powerpoint/2010/main" val="89860888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4290" r="28221"/>
          <a:stretch/>
        </p:blipFill>
        <p:spPr>
          <a:xfrm>
            <a:off x="6407866" y="-1"/>
            <a:ext cx="6027726" cy="6994525"/>
          </a:xfrm>
          <a:prstGeom prst="rect">
            <a:avLst/>
          </a:prstGeom>
        </p:spPr>
      </p:pic>
      <p:sp>
        <p:nvSpPr>
          <p:cNvPr id="12" name="TextBox 11"/>
          <p:cNvSpPr txBox="1"/>
          <p:nvPr/>
        </p:nvSpPr>
        <p:spPr>
          <a:xfrm>
            <a:off x="524916" y="3171688"/>
            <a:ext cx="5117830" cy="1534080"/>
          </a:xfrm>
          <a:prstGeom prst="rect">
            <a:avLst/>
          </a:prstGeom>
          <a:solidFill>
            <a:schemeClr val="accent2"/>
          </a:solidFill>
        </p:spPr>
        <p:txBody>
          <a:bodyPr wrap="square" lIns="186521" tIns="149217" rIns="186521" bIns="149217" rtlCol="0" anchor="ctr">
            <a:noAutofit/>
          </a:bodyPr>
          <a:lstStyle/>
          <a:p>
            <a:pPr>
              <a:lnSpc>
                <a:spcPct val="90000"/>
              </a:lnSpc>
              <a:spcAft>
                <a:spcPts val="612"/>
              </a:spcAft>
            </a:pPr>
            <a:r>
              <a:rPr lang="en-US" sz="4080" dirty="0">
                <a:solidFill>
                  <a:schemeClr val="bg1"/>
                </a:solidFill>
                <a:latin typeface="+mj-lt"/>
              </a:rPr>
              <a:t>Azure Active Directory</a:t>
            </a:r>
          </a:p>
        </p:txBody>
      </p:sp>
      <p:sp>
        <p:nvSpPr>
          <p:cNvPr id="13" name="TextBox 12"/>
          <p:cNvSpPr txBox="1"/>
          <p:nvPr/>
        </p:nvSpPr>
        <p:spPr>
          <a:xfrm>
            <a:off x="524916" y="1498450"/>
            <a:ext cx="5117830" cy="1534080"/>
          </a:xfrm>
          <a:prstGeom prst="rect">
            <a:avLst/>
          </a:prstGeom>
          <a:solidFill>
            <a:schemeClr val="accent2"/>
          </a:solidFill>
        </p:spPr>
        <p:txBody>
          <a:bodyPr wrap="square" lIns="186521" tIns="149217" rIns="186521" bIns="149217" rtlCol="0" anchor="ctr">
            <a:noAutofit/>
          </a:bodyPr>
          <a:lstStyle/>
          <a:p>
            <a:pPr>
              <a:lnSpc>
                <a:spcPct val="90000"/>
              </a:lnSpc>
              <a:spcAft>
                <a:spcPts val="612"/>
              </a:spcAft>
            </a:pPr>
            <a:r>
              <a:rPr lang="en-US" sz="4080" dirty="0">
                <a:solidFill>
                  <a:schemeClr val="bg1"/>
                </a:solidFill>
                <a:latin typeface="+mj-lt"/>
              </a:rPr>
              <a:t>Windows 10 Pro Anniversary Update</a:t>
            </a:r>
          </a:p>
        </p:txBody>
      </p:sp>
      <p:sp>
        <p:nvSpPr>
          <p:cNvPr id="14" name="TextBox 13"/>
          <p:cNvSpPr txBox="1"/>
          <p:nvPr/>
        </p:nvSpPr>
        <p:spPr>
          <a:xfrm>
            <a:off x="524916" y="4844926"/>
            <a:ext cx="5117830" cy="1534080"/>
          </a:xfrm>
          <a:prstGeom prst="rect">
            <a:avLst/>
          </a:prstGeom>
          <a:solidFill>
            <a:schemeClr val="accent2"/>
          </a:solidFill>
        </p:spPr>
        <p:txBody>
          <a:bodyPr wrap="square" lIns="186521" tIns="149217" rIns="186521" bIns="149217" rtlCol="0" anchor="ctr">
            <a:noAutofit/>
          </a:bodyPr>
          <a:lstStyle/>
          <a:p>
            <a:pPr>
              <a:lnSpc>
                <a:spcPct val="90000"/>
              </a:lnSpc>
              <a:spcAft>
                <a:spcPts val="612"/>
              </a:spcAft>
            </a:pPr>
            <a:r>
              <a:rPr lang="en-US" sz="4080" dirty="0">
                <a:solidFill>
                  <a:schemeClr val="bg1"/>
                </a:solidFill>
                <a:latin typeface="+mj-lt"/>
              </a:rPr>
              <a:t>Cloud Solution Provider Platform</a:t>
            </a:r>
          </a:p>
        </p:txBody>
      </p:sp>
      <p:sp>
        <p:nvSpPr>
          <p:cNvPr id="7" name="TextBox 6"/>
          <p:cNvSpPr txBox="1"/>
          <p:nvPr/>
        </p:nvSpPr>
        <p:spPr>
          <a:xfrm>
            <a:off x="5642746" y="1498450"/>
            <a:ext cx="765120" cy="1534080"/>
          </a:xfrm>
          <a:prstGeom prst="rect">
            <a:avLst/>
          </a:prstGeom>
          <a:solidFill>
            <a:schemeClr val="accent2"/>
          </a:solidFill>
        </p:spPr>
        <p:txBody>
          <a:bodyPr wrap="square" lIns="0" tIns="149217" rIns="0" bIns="149217" rtlCol="0" anchor="ctr">
            <a:noAutofit/>
          </a:bodyPr>
          <a:lstStyle/>
          <a:p>
            <a:pPr>
              <a:lnSpc>
                <a:spcPct val="90000"/>
              </a:lnSpc>
              <a:spcAft>
                <a:spcPts val="612"/>
              </a:spcAft>
            </a:pPr>
            <a:r>
              <a:rPr lang="en-US" sz="6119" dirty="0">
                <a:solidFill>
                  <a:schemeClr val="bg1"/>
                </a:solidFill>
                <a:latin typeface="+mj-lt"/>
              </a:rPr>
              <a:t>+</a:t>
            </a:r>
          </a:p>
        </p:txBody>
      </p:sp>
      <p:sp>
        <p:nvSpPr>
          <p:cNvPr id="8" name="TextBox 7"/>
          <p:cNvSpPr txBox="1"/>
          <p:nvPr/>
        </p:nvSpPr>
        <p:spPr>
          <a:xfrm>
            <a:off x="5642746" y="3171688"/>
            <a:ext cx="765120" cy="1534080"/>
          </a:xfrm>
          <a:prstGeom prst="rect">
            <a:avLst/>
          </a:prstGeom>
          <a:solidFill>
            <a:schemeClr val="accent2"/>
          </a:solidFill>
        </p:spPr>
        <p:txBody>
          <a:bodyPr wrap="square" lIns="0" tIns="149217" rIns="0" bIns="149217" rtlCol="0" anchor="ctr">
            <a:noAutofit/>
          </a:bodyPr>
          <a:lstStyle/>
          <a:p>
            <a:pPr>
              <a:lnSpc>
                <a:spcPct val="90000"/>
              </a:lnSpc>
              <a:spcAft>
                <a:spcPts val="612"/>
              </a:spcAft>
            </a:pPr>
            <a:r>
              <a:rPr lang="en-US" sz="6119" dirty="0">
                <a:solidFill>
                  <a:schemeClr val="bg1"/>
                </a:solidFill>
                <a:latin typeface="+mj-lt"/>
              </a:rPr>
              <a:t>+</a:t>
            </a:r>
          </a:p>
        </p:txBody>
      </p:sp>
      <p:sp>
        <p:nvSpPr>
          <p:cNvPr id="9" name="TextBox 8"/>
          <p:cNvSpPr txBox="1"/>
          <p:nvPr/>
        </p:nvSpPr>
        <p:spPr>
          <a:xfrm>
            <a:off x="5642746" y="4844926"/>
            <a:ext cx="765120" cy="1534080"/>
          </a:xfrm>
          <a:prstGeom prst="rect">
            <a:avLst/>
          </a:prstGeom>
          <a:solidFill>
            <a:schemeClr val="accent2"/>
          </a:solidFill>
        </p:spPr>
        <p:txBody>
          <a:bodyPr wrap="square" lIns="0" tIns="149217" rIns="0" bIns="149217" rtlCol="0" anchor="ctr">
            <a:noAutofit/>
          </a:bodyPr>
          <a:lstStyle/>
          <a:p>
            <a:pPr>
              <a:lnSpc>
                <a:spcPct val="90000"/>
              </a:lnSpc>
              <a:spcAft>
                <a:spcPts val="612"/>
              </a:spcAft>
            </a:pPr>
            <a:r>
              <a:rPr lang="en-US" sz="6119" dirty="0">
                <a:solidFill>
                  <a:schemeClr val="bg1"/>
                </a:solidFill>
                <a:latin typeface="+mj-lt"/>
              </a:rPr>
              <a:t>=</a:t>
            </a:r>
          </a:p>
        </p:txBody>
      </p:sp>
      <p:sp>
        <p:nvSpPr>
          <p:cNvPr id="11" name="TextBox 10"/>
          <p:cNvSpPr txBox="1"/>
          <p:nvPr/>
        </p:nvSpPr>
        <p:spPr>
          <a:xfrm>
            <a:off x="6407866" y="-1"/>
            <a:ext cx="6027725" cy="6994525"/>
          </a:xfrm>
          <a:prstGeom prst="rect">
            <a:avLst/>
          </a:prstGeom>
          <a:solidFill>
            <a:schemeClr val="bg1">
              <a:alpha val="85000"/>
            </a:schemeClr>
          </a:solidFill>
        </p:spPr>
        <p:txBody>
          <a:bodyPr wrap="square" lIns="186521" tIns="149217" rIns="186521" bIns="149217" rtlCol="0" anchor="ctr">
            <a:noAutofit/>
          </a:bodyPr>
          <a:lstStyle/>
          <a:p>
            <a:pPr algn="ctr">
              <a:lnSpc>
                <a:spcPct val="90000"/>
              </a:lnSpc>
              <a:spcAft>
                <a:spcPts val="612"/>
              </a:spcAft>
            </a:pPr>
            <a:r>
              <a:rPr lang="en-US" sz="4896" dirty="0">
                <a:gradFill>
                  <a:gsLst>
                    <a:gs pos="2917">
                      <a:schemeClr val="tx1"/>
                    </a:gs>
                    <a:gs pos="30000">
                      <a:schemeClr val="tx1"/>
                    </a:gs>
                  </a:gsLst>
                  <a:lin ang="5400000" scaled="0"/>
                </a:gradFill>
                <a:latin typeface="+mj-lt"/>
              </a:rPr>
              <a:t>Pro to Enterprise</a:t>
            </a:r>
          </a:p>
          <a:p>
            <a:pPr algn="ctr">
              <a:lnSpc>
                <a:spcPct val="90000"/>
              </a:lnSpc>
              <a:spcAft>
                <a:spcPts val="612"/>
              </a:spcAft>
            </a:pPr>
            <a:r>
              <a:rPr lang="en-US" sz="4896" dirty="0">
                <a:gradFill>
                  <a:gsLst>
                    <a:gs pos="2917">
                      <a:schemeClr val="tx1"/>
                    </a:gs>
                    <a:gs pos="30000">
                      <a:schemeClr val="tx1"/>
                    </a:gs>
                  </a:gsLst>
                  <a:lin ang="5400000" scaled="0"/>
                </a:gradFill>
                <a:latin typeface="+mj-lt"/>
              </a:rPr>
              <a:t>in 2 mins or less</a:t>
            </a:r>
            <a:r>
              <a:rPr lang="en-US" sz="4080" dirty="0">
                <a:gradFill>
                  <a:gsLst>
                    <a:gs pos="2917">
                      <a:schemeClr val="tx1"/>
                    </a:gs>
                    <a:gs pos="30000">
                      <a:schemeClr val="tx1"/>
                    </a:gs>
                  </a:gsLst>
                  <a:lin ang="5400000" scaled="0"/>
                </a:gradFill>
                <a:latin typeface="+mj-lt"/>
              </a:rPr>
              <a:t>*</a:t>
            </a:r>
            <a:endParaRPr lang="en-US" sz="4896" dirty="0">
              <a:gradFill>
                <a:gsLst>
                  <a:gs pos="2917">
                    <a:schemeClr val="tx1"/>
                  </a:gs>
                  <a:gs pos="30000">
                    <a:schemeClr val="tx1"/>
                  </a:gs>
                </a:gsLst>
                <a:lin ang="5400000" scaled="0"/>
              </a:gradFill>
              <a:latin typeface="+mj-lt"/>
            </a:endParaRPr>
          </a:p>
        </p:txBody>
      </p:sp>
      <p:sp>
        <p:nvSpPr>
          <p:cNvPr id="2" name="Title 1"/>
          <p:cNvSpPr>
            <a:spLocks noGrp="1"/>
          </p:cNvSpPr>
          <p:nvPr>
            <p:ph type="title"/>
          </p:nvPr>
        </p:nvSpPr>
        <p:spPr/>
        <p:txBody>
          <a:bodyPr/>
          <a:lstStyle/>
          <a:p>
            <a:r>
              <a:rPr lang="en-US" dirty="0"/>
              <a:t>Technical Innovation</a:t>
            </a:r>
          </a:p>
        </p:txBody>
      </p:sp>
    </p:spTree>
    <p:extLst>
      <p:ext uri="{BB962C8B-B14F-4D97-AF65-F5344CB8AC3E}">
        <p14:creationId xmlns:p14="http://schemas.microsoft.com/office/powerpoint/2010/main" val="7134167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0C0"/>
                </a:solidFill>
              </a:rPr>
              <a:t>Customer Targets</a:t>
            </a:r>
          </a:p>
        </p:txBody>
      </p:sp>
      <p:sp>
        <p:nvSpPr>
          <p:cNvPr id="8" name="Rectangle 7"/>
          <p:cNvSpPr/>
          <p:nvPr/>
        </p:nvSpPr>
        <p:spPr bwMode="auto">
          <a:xfrm>
            <a:off x="388778" y="3102478"/>
            <a:ext cx="5983516" cy="1674673"/>
          </a:xfrm>
          <a:prstGeom prst="rect">
            <a:avLst/>
          </a:prstGeom>
          <a:solidFill>
            <a:srgbClr val="005AA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IN" sz="3264" kern="0" dirty="0">
                <a:solidFill>
                  <a:srgbClr val="FFFFFF"/>
                </a:solidFill>
                <a:latin typeface="Segoe UI Light"/>
                <a:cs typeface="Segoe UI" panose="020B0502040204020203" pitchFamily="34" charset="0"/>
              </a:rPr>
              <a:t>Regulated industries including publicly listed companies</a:t>
            </a:r>
            <a:endParaRPr lang="en-US" sz="3672"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392319" y="4931473"/>
            <a:ext cx="5977902" cy="167467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IN" sz="3264" kern="0" dirty="0">
                <a:solidFill>
                  <a:srgbClr val="FFFFFF"/>
                </a:solidFill>
                <a:latin typeface="Segoe UI Light"/>
                <a:cs typeface="Segoe UI" panose="020B0502040204020203" pitchFamily="34" charset="0"/>
              </a:rPr>
              <a:t>In-house software or IP development</a:t>
            </a:r>
            <a:endParaRPr lang="en-US" sz="3672"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p:cNvSpPr/>
          <p:nvPr/>
        </p:nvSpPr>
        <p:spPr bwMode="auto">
          <a:xfrm>
            <a:off x="388778" y="1273483"/>
            <a:ext cx="5983516" cy="167467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IN" sz="3264" kern="0" dirty="0">
                <a:solidFill>
                  <a:srgbClr val="FFFFFF"/>
                </a:solidFill>
                <a:latin typeface="Segoe UI Light"/>
                <a:cs typeface="Segoe UI" panose="020B0502040204020203" pitchFamily="34" charset="0"/>
              </a:rPr>
              <a:t>Access, process or store highly-sensitive customer data</a:t>
            </a:r>
            <a:endParaRPr lang="en-US" sz="3672" dirty="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l="35366" r="6802"/>
          <a:stretch/>
        </p:blipFill>
        <p:spPr>
          <a:xfrm>
            <a:off x="6373801" y="-1"/>
            <a:ext cx="6061791" cy="6994525"/>
          </a:xfrm>
          <a:prstGeom prst="rect">
            <a:avLst/>
          </a:prstGeom>
        </p:spPr>
      </p:pic>
      <p:sp>
        <p:nvSpPr>
          <p:cNvPr id="14" name="TextBox 13"/>
          <p:cNvSpPr txBox="1"/>
          <p:nvPr/>
        </p:nvSpPr>
        <p:spPr>
          <a:xfrm>
            <a:off x="6372295" y="-1"/>
            <a:ext cx="6063297" cy="6994525"/>
          </a:xfrm>
          <a:prstGeom prst="rect">
            <a:avLst/>
          </a:prstGeom>
          <a:solidFill>
            <a:schemeClr val="bg1">
              <a:alpha val="85000"/>
            </a:schemeClr>
          </a:solidFill>
        </p:spPr>
        <p:txBody>
          <a:bodyPr wrap="square" lIns="186521" tIns="149217" rIns="186521" bIns="149217" rtlCol="0" anchor="ctr">
            <a:noAutofit/>
          </a:bodyPr>
          <a:lstStyle/>
          <a:p>
            <a:pPr algn="ctr">
              <a:lnSpc>
                <a:spcPct val="90000"/>
              </a:lnSpc>
              <a:spcAft>
                <a:spcPts val="612"/>
              </a:spcAft>
            </a:pPr>
            <a:r>
              <a:rPr lang="en-US" sz="4896" dirty="0">
                <a:gradFill>
                  <a:gsLst>
                    <a:gs pos="2917">
                      <a:schemeClr val="tx1"/>
                    </a:gs>
                    <a:gs pos="30000">
                      <a:schemeClr val="tx1"/>
                    </a:gs>
                  </a:gsLst>
                  <a:lin ang="5400000" scaled="0"/>
                </a:gradFill>
                <a:latin typeface="+mj-lt"/>
              </a:rPr>
              <a:t>~30% of SMBs in Developed Markets</a:t>
            </a:r>
          </a:p>
        </p:txBody>
      </p:sp>
    </p:spTree>
    <p:extLst>
      <p:ext uri="{BB962C8B-B14F-4D97-AF65-F5344CB8AC3E}">
        <p14:creationId xmlns:p14="http://schemas.microsoft.com/office/powerpoint/2010/main" val="1464272060"/>
      </p:ext>
    </p:extLst>
  </p:cSld>
  <p:clrMapOvr>
    <a:masterClrMapping/>
  </p:clrMapOvr>
  <p:transition>
    <p:fade/>
  </p:transition>
</p:sld>
</file>

<file path=ppt/theme/theme1.xml><?xml version="1.0" encoding="utf-8"?>
<a:theme xmlns:a="http://schemas.openxmlformats.org/drawingml/2006/main" name="WHITE TEMPLATE">
  <a:themeElements>
    <a:clrScheme name="BT - Blue on white">
      <a:dk1>
        <a:srgbClr val="505050"/>
      </a:dk1>
      <a:lt1>
        <a:srgbClr val="FFFFFF"/>
      </a:lt1>
      <a:dk2>
        <a:srgbClr val="0078D7"/>
      </a:dk2>
      <a:lt2>
        <a:srgbClr val="00BCF2"/>
      </a:lt2>
      <a:accent1>
        <a:srgbClr val="0078D7"/>
      </a:accent1>
      <a:accent2>
        <a:srgbClr val="002050"/>
      </a:accent2>
      <a:accent3>
        <a:srgbClr val="D83B01"/>
      </a:accent3>
      <a:accent4>
        <a:srgbClr val="5C2D91"/>
      </a:accent4>
      <a:accent5>
        <a:srgbClr val="008272"/>
      </a:accent5>
      <a:accent6>
        <a:srgbClr val="B4009E"/>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E4C34C91-D761-4653-B4A8-D2B297A93954}" vid="{FD8CDD81-C58F-44BA-9199-FB28CC2F61B4}"/>
    </a:ext>
  </a:extLst>
</a:theme>
</file>

<file path=ppt/theme/theme2.xml><?xml version="1.0" encoding="utf-8"?>
<a:theme xmlns:a="http://schemas.openxmlformats.org/drawingml/2006/main" name="COLOR TEMPLATE">
  <a:themeElements>
    <a:clrScheme name="BT - Blue">
      <a:dk1>
        <a:srgbClr val="505050"/>
      </a:dk1>
      <a:lt1>
        <a:srgbClr val="FFFFFF"/>
      </a:lt1>
      <a:dk2>
        <a:srgbClr val="0078D7"/>
      </a:dk2>
      <a:lt2>
        <a:srgbClr val="CDF4FF"/>
      </a:lt2>
      <a:accent1>
        <a:srgbClr val="002050"/>
      </a:accent1>
      <a:accent2>
        <a:srgbClr val="D83B01"/>
      </a:accent2>
      <a:accent3>
        <a:srgbClr val="5C2D91"/>
      </a:accent3>
      <a:accent4>
        <a:srgbClr val="004B50"/>
      </a:accent4>
      <a:accent5>
        <a:srgbClr val="B4009E"/>
      </a:accent5>
      <a:accent6>
        <a:srgbClr val="32145A"/>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E4C34C91-D761-4653-B4A8-D2B297A93954}" vid="{6DAFF277-0ABD-4843-9581-151AC106FCA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277279579A0454B857F5303129CCB60" ma:contentTypeVersion="4" ma:contentTypeDescription="Create a new document." ma:contentTypeScope="" ma:versionID="182caf5a2de310c7b894f3ebd0cf3205">
  <xsd:schema xmlns:xsd="http://www.w3.org/2001/XMLSchema" xmlns:xs="http://www.w3.org/2001/XMLSchema" xmlns:p="http://schemas.microsoft.com/office/2006/metadata/properties" xmlns:ns2="4a531b04-6090-4f07-81d2-e7d9285f981d" targetNamespace="http://schemas.microsoft.com/office/2006/metadata/properties" ma:root="true" ma:fieldsID="b7c562f2df7134a4b91f92869e819523" ns2:_="">
    <xsd:import namespace="4a531b04-6090-4f07-81d2-e7d9285f981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531b04-6090-4f07-81d2-e7d9285f981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630a2e83-186a-4a0f-ab27-bee8a8096abc"/>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65E212A1-AF0B-4886-A86F-9F0047E2D5A9}"/>
</file>

<file path=docProps/app.xml><?xml version="1.0" encoding="utf-8"?>
<Properties xmlns="http://schemas.openxmlformats.org/officeDocument/2006/extended-properties" xmlns:vt="http://schemas.openxmlformats.org/officeDocument/2006/docPropsVTypes">
  <Template>WTS-FY17-Series-Template</Template>
  <TotalTime>37</TotalTime>
  <Words>3476</Words>
  <Application>Microsoft Office PowerPoint</Application>
  <PresentationFormat>Custom</PresentationFormat>
  <Paragraphs>662</Paragraphs>
  <Slides>22</Slides>
  <Notes>16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ＭＳ Ｐゴシック</vt:lpstr>
      <vt:lpstr>Arial</vt:lpstr>
      <vt:lpstr>Avenir LT Pro 45 Book</vt:lpstr>
      <vt:lpstr>Calibri</vt:lpstr>
      <vt:lpstr>Consolas</vt:lpstr>
      <vt:lpstr>Segoe UI</vt:lpstr>
      <vt:lpstr>Segoe UI Light</vt:lpstr>
      <vt:lpstr>Segoe UI Semibold</vt:lpstr>
      <vt:lpstr>Wingdings</vt:lpstr>
      <vt:lpstr>WHITE TEMPLATE</vt:lpstr>
      <vt:lpstr>COLOR TEMPLATE</vt:lpstr>
      <vt:lpstr>Windows Tech Series Windows 10 Enterprise E3 in CSP Subscription Overview</vt:lpstr>
      <vt:lpstr>Agenda</vt:lpstr>
      <vt:lpstr>Windows 10 Editions</vt:lpstr>
      <vt:lpstr>Windows Enterprise  edition in small business</vt:lpstr>
      <vt:lpstr>Introducing: Windows 10 Enterprise E3  for the Cloud Solution Provider program</vt:lpstr>
      <vt:lpstr>PowerPoint Presentation</vt:lpstr>
      <vt:lpstr>PowerPoint Presentation</vt:lpstr>
      <vt:lpstr>Technical Innovation</vt:lpstr>
      <vt:lpstr>Customer Targets</vt:lpstr>
      <vt:lpstr>Why E3 in CSP?</vt:lpstr>
      <vt:lpstr>Completing the CSP Stack</vt:lpstr>
      <vt:lpstr>The  Complete  Partner  Managed  IT Solution</vt:lpstr>
      <vt:lpstr>Launch Customer Focus</vt:lpstr>
      <vt:lpstr>Get Started Today!</vt:lpstr>
      <vt:lpstr>Appendix</vt:lpstr>
      <vt:lpstr>Example sales scenario</vt:lpstr>
      <vt:lpstr>Sample deal (50-seat customer example)</vt:lpstr>
      <vt:lpstr>Additional protection, flexibility, and control</vt:lpstr>
      <vt:lpstr>Enterprise Edition: Additional Requirements</vt:lpstr>
      <vt:lpstr>CSP vs SA</vt:lpstr>
      <vt:lpstr>Paths to Windows 10 Pro</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Tech Series template</dc:title>
  <dc:subject>&lt;Speech title here&gt;</dc:subject>
  <dc:creator>Dave Field</dc:creator>
  <cp:keywords/>
  <dc:description>Template: Maryfj_x000d_
Formatting:_x000d_
Audience Type:</dc:description>
  <cp:lastModifiedBy>Dave Field</cp:lastModifiedBy>
  <cp:revision>11</cp:revision>
  <dcterms:created xsi:type="dcterms:W3CDTF">2016-07-18T23:01:25Z</dcterms:created>
  <dcterms:modified xsi:type="dcterms:W3CDTF">2016-08-25T22:35:17Z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0x0101004277279579A0454B857F5303129CCB60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ies>
</file>

<file path=docProps/thumbnail.jpeg>
</file>